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56" r:id="rId2"/>
    <p:sldId id="274" r:id="rId3"/>
    <p:sldId id="261" r:id="rId4"/>
    <p:sldId id="279" r:id="rId5"/>
    <p:sldId id="280" r:id="rId6"/>
    <p:sldId id="283" r:id="rId7"/>
    <p:sldId id="277" r:id="rId8"/>
    <p:sldId id="281" r:id="rId9"/>
    <p:sldId id="282" r:id="rId10"/>
    <p:sldId id="278" r:id="rId11"/>
    <p:sldId id="272" r:id="rId12"/>
    <p:sldId id="269" r:id="rId13"/>
    <p:sldId id="276" r:id="rId14"/>
    <p:sldId id="284" r:id="rId15"/>
    <p:sldId id="285" r:id="rId16"/>
    <p:sldId id="286" r:id="rId17"/>
    <p:sldId id="287" r:id="rId18"/>
    <p:sldId id="275" r:id="rId19"/>
    <p:sldId id="292" r:id="rId20"/>
    <p:sldId id="288" r:id="rId21"/>
    <p:sldId id="289" r:id="rId22"/>
    <p:sldId id="29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DE7A9"/>
    <a:srgbClr val="A5B5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6329" autoAdjust="0"/>
  </p:normalViewPr>
  <p:slideViewPr>
    <p:cSldViewPr>
      <p:cViewPr varScale="1">
        <p:scale>
          <a:sx n="89" d="100"/>
          <a:sy n="89" d="100"/>
        </p:scale>
        <p:origin x="725"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4CDB64-861A-41A7-A9A2-F9DCD0629802}" type="datetimeFigureOut">
              <a:rPr lang="en-US" smtClean="0"/>
              <a:t>11/28/2015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16EF2B-70B3-4660-BD3F-CBB86DE02D36}" type="slidenum">
              <a:rPr lang="en-US" smtClean="0"/>
              <a:t>‹#›</a:t>
            </a:fld>
            <a:endParaRPr lang="en-US"/>
          </a:p>
        </p:txBody>
      </p:sp>
    </p:spTree>
    <p:extLst>
      <p:ext uri="{BB962C8B-B14F-4D97-AF65-F5344CB8AC3E}">
        <p14:creationId xmlns:p14="http://schemas.microsoft.com/office/powerpoint/2010/main" val="871894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respect to a particular ecosystem, a species that, other than as a result of an introduction, historically occurred or currently occurs in that ecosystem” (Executive Order 13112, Section 1) and “all species that have occurred, now occur, or may occur as a result of natural processes on lands designated as units of the national park system… [and] are evolving in concert with each other” (U.S. Dept. of the Interior and National Park Service, 2006). </a:t>
            </a:r>
          </a:p>
          <a:p>
            <a:endParaRPr lang="en-US" dirty="0" smtClean="0"/>
          </a:p>
          <a:p>
            <a:endParaRPr lang="en-US" dirty="0" smtClean="0"/>
          </a:p>
          <a:p>
            <a:r>
              <a:rPr lang="en-US" dirty="0" smtClean="0"/>
              <a:t>Moreover, the state of Arizona defines “wild” as “in reference to mammals and birds, those species which are normally found in a state of nature” and “wildlife” as “all wild mammals, wild birds and the nests or eggs thereof... including their eggs or spawn” (Arizona Revised Statutes, Title 17 – Game and Fish, Chapter 1, Article 1, Section A, 22-23). And such Arizona wildlife includes “game mammals [being] deer, elk, bear, pronghorn (antelope), bighorn sheep, bison (buffalo), peccary (javelina), mountain lion, tree squirrel and cottontail rabbit” (Arizona Revised Statutes, Title 17 – Game and Fish, Chapter 1, Article 1, Section B, 2). However, some use Arizona Revised Statutes 3-1401 (Title 3 – Agriculture) to argue that, in the state of Arizona, bison are not wildlife, but “stray animals” defined as “livestock, bison or ratites whose owner is unknown or cannot be located, or any such animal whose owner is known but permits the animal to roam at large on the streets, alleys, roads, range or premises of another without permission, except that this section does not apply to livestock where the principles of a federal permit, federal allotment or federal lease are in dispute.”</a:t>
            </a:r>
            <a:endParaRPr lang="en-US" dirty="0"/>
          </a:p>
        </p:txBody>
      </p:sp>
      <p:sp>
        <p:nvSpPr>
          <p:cNvPr id="4" name="Slide Number Placeholder 3"/>
          <p:cNvSpPr>
            <a:spLocks noGrp="1"/>
          </p:cNvSpPr>
          <p:nvPr>
            <p:ph type="sldNum" sz="quarter" idx="10"/>
          </p:nvPr>
        </p:nvSpPr>
        <p:spPr/>
        <p:txBody>
          <a:bodyPr/>
          <a:lstStyle/>
          <a:p>
            <a:fld id="{3316EF2B-70B3-4660-BD3F-CBB86DE02D36}" type="slidenum">
              <a:rPr lang="en-US" smtClean="0"/>
              <a:t>3</a:t>
            </a:fld>
            <a:endParaRPr lang="en-US"/>
          </a:p>
        </p:txBody>
      </p:sp>
    </p:spTree>
    <p:extLst>
      <p:ext uri="{BB962C8B-B14F-4D97-AF65-F5344CB8AC3E}">
        <p14:creationId xmlns:p14="http://schemas.microsoft.com/office/powerpoint/2010/main" val="2038950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C74157-53FA-4FA1-BD05-65DDBB10B1DA}" type="datetimeFigureOut">
              <a:rPr lang="en-US" smtClean="0"/>
              <a:t>11/28/2015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6A054-01FE-4907-A1EA-DDAF4819E6E4}" type="slidenum">
              <a:rPr lang="en-US" smtClean="0"/>
              <a:t>‹#›</a:t>
            </a:fld>
            <a:endParaRPr lang="en-US"/>
          </a:p>
        </p:txBody>
      </p:sp>
    </p:spTree>
    <p:extLst>
      <p:ext uri="{BB962C8B-B14F-4D97-AF65-F5344CB8AC3E}">
        <p14:creationId xmlns:p14="http://schemas.microsoft.com/office/powerpoint/2010/main" val="866878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C74157-53FA-4FA1-BD05-65DDBB10B1DA}" type="datetimeFigureOut">
              <a:rPr lang="en-US" smtClean="0"/>
              <a:t>11/28/2015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6A054-01FE-4907-A1EA-DDAF4819E6E4}" type="slidenum">
              <a:rPr lang="en-US" smtClean="0"/>
              <a:t>‹#›</a:t>
            </a:fld>
            <a:endParaRPr lang="en-US"/>
          </a:p>
        </p:txBody>
      </p:sp>
    </p:spTree>
    <p:extLst>
      <p:ext uri="{BB962C8B-B14F-4D97-AF65-F5344CB8AC3E}">
        <p14:creationId xmlns:p14="http://schemas.microsoft.com/office/powerpoint/2010/main" val="3776544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C74157-53FA-4FA1-BD05-65DDBB10B1DA}" type="datetimeFigureOut">
              <a:rPr lang="en-US" smtClean="0"/>
              <a:t>11/28/2015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6A054-01FE-4907-A1EA-DDAF4819E6E4}" type="slidenum">
              <a:rPr lang="en-US" smtClean="0"/>
              <a:t>‹#›</a:t>
            </a:fld>
            <a:endParaRPr lang="en-US"/>
          </a:p>
        </p:txBody>
      </p:sp>
    </p:spTree>
    <p:extLst>
      <p:ext uri="{BB962C8B-B14F-4D97-AF65-F5344CB8AC3E}">
        <p14:creationId xmlns:p14="http://schemas.microsoft.com/office/powerpoint/2010/main" val="3581036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C74157-53FA-4FA1-BD05-65DDBB10B1DA}" type="datetimeFigureOut">
              <a:rPr lang="en-US" smtClean="0"/>
              <a:t>11/28/2015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6A054-01FE-4907-A1EA-DDAF4819E6E4}" type="slidenum">
              <a:rPr lang="en-US" smtClean="0"/>
              <a:t>‹#›</a:t>
            </a:fld>
            <a:endParaRPr lang="en-US"/>
          </a:p>
        </p:txBody>
      </p:sp>
    </p:spTree>
    <p:extLst>
      <p:ext uri="{BB962C8B-B14F-4D97-AF65-F5344CB8AC3E}">
        <p14:creationId xmlns:p14="http://schemas.microsoft.com/office/powerpoint/2010/main" val="13353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C74157-53FA-4FA1-BD05-65DDBB10B1DA}" type="datetimeFigureOut">
              <a:rPr lang="en-US" smtClean="0"/>
              <a:t>11/28/2015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6A054-01FE-4907-A1EA-DDAF4819E6E4}" type="slidenum">
              <a:rPr lang="en-US" smtClean="0"/>
              <a:t>‹#›</a:t>
            </a:fld>
            <a:endParaRPr lang="en-US"/>
          </a:p>
        </p:txBody>
      </p:sp>
    </p:spTree>
    <p:extLst>
      <p:ext uri="{BB962C8B-B14F-4D97-AF65-F5344CB8AC3E}">
        <p14:creationId xmlns:p14="http://schemas.microsoft.com/office/powerpoint/2010/main" val="488968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C74157-53FA-4FA1-BD05-65DDBB10B1DA}" type="datetimeFigureOut">
              <a:rPr lang="en-US" smtClean="0"/>
              <a:t>11/28/2015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6A054-01FE-4907-A1EA-DDAF4819E6E4}" type="slidenum">
              <a:rPr lang="en-US" smtClean="0"/>
              <a:t>‹#›</a:t>
            </a:fld>
            <a:endParaRPr lang="en-US"/>
          </a:p>
        </p:txBody>
      </p:sp>
    </p:spTree>
    <p:extLst>
      <p:ext uri="{BB962C8B-B14F-4D97-AF65-F5344CB8AC3E}">
        <p14:creationId xmlns:p14="http://schemas.microsoft.com/office/powerpoint/2010/main" val="2938125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C74157-53FA-4FA1-BD05-65DDBB10B1DA}" type="datetimeFigureOut">
              <a:rPr lang="en-US" smtClean="0"/>
              <a:t>11/28/2015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16A054-01FE-4907-A1EA-DDAF4819E6E4}" type="slidenum">
              <a:rPr lang="en-US" smtClean="0"/>
              <a:t>‹#›</a:t>
            </a:fld>
            <a:endParaRPr lang="en-US"/>
          </a:p>
        </p:txBody>
      </p:sp>
    </p:spTree>
    <p:extLst>
      <p:ext uri="{BB962C8B-B14F-4D97-AF65-F5344CB8AC3E}">
        <p14:creationId xmlns:p14="http://schemas.microsoft.com/office/powerpoint/2010/main" val="170146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C74157-53FA-4FA1-BD05-65DDBB10B1DA}" type="datetimeFigureOut">
              <a:rPr lang="en-US" smtClean="0"/>
              <a:t>11/28/2015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16A054-01FE-4907-A1EA-DDAF4819E6E4}" type="slidenum">
              <a:rPr lang="en-US" smtClean="0"/>
              <a:t>‹#›</a:t>
            </a:fld>
            <a:endParaRPr lang="en-US"/>
          </a:p>
        </p:txBody>
      </p:sp>
    </p:spTree>
    <p:extLst>
      <p:ext uri="{BB962C8B-B14F-4D97-AF65-F5344CB8AC3E}">
        <p14:creationId xmlns:p14="http://schemas.microsoft.com/office/powerpoint/2010/main" val="1333539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C74157-53FA-4FA1-BD05-65DDBB10B1DA}" type="datetimeFigureOut">
              <a:rPr lang="en-US" smtClean="0"/>
              <a:t>11/28/2015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16A054-01FE-4907-A1EA-DDAF4819E6E4}" type="slidenum">
              <a:rPr lang="en-US" smtClean="0"/>
              <a:t>‹#›</a:t>
            </a:fld>
            <a:endParaRPr lang="en-US"/>
          </a:p>
        </p:txBody>
      </p:sp>
    </p:spTree>
    <p:extLst>
      <p:ext uri="{BB962C8B-B14F-4D97-AF65-F5344CB8AC3E}">
        <p14:creationId xmlns:p14="http://schemas.microsoft.com/office/powerpoint/2010/main" val="1931327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74157-53FA-4FA1-BD05-65DDBB10B1DA}" type="datetimeFigureOut">
              <a:rPr lang="en-US" smtClean="0"/>
              <a:t>11/28/2015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6A054-01FE-4907-A1EA-DDAF4819E6E4}" type="slidenum">
              <a:rPr lang="en-US" smtClean="0"/>
              <a:t>‹#›</a:t>
            </a:fld>
            <a:endParaRPr lang="en-US"/>
          </a:p>
        </p:txBody>
      </p:sp>
    </p:spTree>
    <p:extLst>
      <p:ext uri="{BB962C8B-B14F-4D97-AF65-F5344CB8AC3E}">
        <p14:creationId xmlns:p14="http://schemas.microsoft.com/office/powerpoint/2010/main" val="877716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74157-53FA-4FA1-BD05-65DDBB10B1DA}" type="datetimeFigureOut">
              <a:rPr lang="en-US" smtClean="0"/>
              <a:t>11/28/2015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6A054-01FE-4907-A1EA-DDAF4819E6E4}" type="slidenum">
              <a:rPr lang="en-US" smtClean="0"/>
              <a:t>‹#›</a:t>
            </a:fld>
            <a:endParaRPr lang="en-US"/>
          </a:p>
        </p:txBody>
      </p:sp>
    </p:spTree>
    <p:extLst>
      <p:ext uri="{BB962C8B-B14F-4D97-AF65-F5344CB8AC3E}">
        <p14:creationId xmlns:p14="http://schemas.microsoft.com/office/powerpoint/2010/main" val="2781432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C74157-53FA-4FA1-BD05-65DDBB10B1DA}" type="datetimeFigureOut">
              <a:rPr lang="en-US" smtClean="0"/>
              <a:t>11/28/2015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16A054-01FE-4907-A1EA-DDAF4819E6E4}" type="slidenum">
              <a:rPr lang="en-US" smtClean="0"/>
              <a:t>‹#›</a:t>
            </a:fld>
            <a:endParaRPr lang="en-US"/>
          </a:p>
        </p:txBody>
      </p:sp>
    </p:spTree>
    <p:extLst>
      <p:ext uri="{BB962C8B-B14F-4D97-AF65-F5344CB8AC3E}">
        <p14:creationId xmlns:p14="http://schemas.microsoft.com/office/powerpoint/2010/main" val="271453821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tiff"/></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www.google.com/earth/"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0"/>
            <a:ext cx="8839200" cy="2057400"/>
          </a:xfrm>
        </p:spPr>
        <p:txBody>
          <a:bodyPr>
            <a:normAutofit fontScale="90000"/>
          </a:bodyPr>
          <a:lstStyle/>
          <a:p>
            <a:r>
              <a:rPr lang="en-US" dirty="0" smtClean="0">
                <a:solidFill>
                  <a:schemeClr val="tx1"/>
                </a:solidFill>
                <a:latin typeface="Calibri Light" panose="020F0302020204030204" pitchFamily="34" charset="0"/>
              </a:rPr>
              <a:t>Geospatial re-evaluation of </a:t>
            </a:r>
            <a:r>
              <a:rPr lang="en-US" i="1" dirty="0" smtClean="0">
                <a:solidFill>
                  <a:schemeClr val="tx1"/>
                </a:solidFill>
                <a:latin typeface="Calibri Light" panose="020F0302020204030204" pitchFamily="34" charset="0"/>
              </a:rPr>
              <a:t>Bison</a:t>
            </a:r>
            <a:r>
              <a:rPr lang="en-US" dirty="0" smtClean="0">
                <a:solidFill>
                  <a:schemeClr val="tx1"/>
                </a:solidFill>
                <a:latin typeface="Calibri Light" panose="020F0302020204030204" pitchFamily="34" charset="0"/>
              </a:rPr>
              <a:t> remains from the greater Grand Canyon area and Colorado Plateau: native or non-native?</a:t>
            </a:r>
            <a:endParaRPr lang="en-US" dirty="0">
              <a:solidFill>
                <a:schemeClr val="tx1"/>
              </a:solidFill>
              <a:latin typeface="Calibri Light" panose="020F0302020204030204" pitchFamily="34" charset="0"/>
            </a:endParaRPr>
          </a:p>
        </p:txBody>
      </p:sp>
      <p:sp>
        <p:nvSpPr>
          <p:cNvPr id="3" name="Subtitle 2"/>
          <p:cNvSpPr>
            <a:spLocks noGrp="1"/>
          </p:cNvSpPr>
          <p:nvPr>
            <p:ph type="subTitle" idx="1"/>
          </p:nvPr>
        </p:nvSpPr>
        <p:spPr>
          <a:xfrm>
            <a:off x="1351597" y="3200400"/>
            <a:ext cx="6400800" cy="1752600"/>
          </a:xfrm>
        </p:spPr>
        <p:txBody>
          <a:bodyPr>
            <a:normAutofit fontScale="70000" lnSpcReduction="20000"/>
          </a:bodyPr>
          <a:lstStyle/>
          <a:p>
            <a:r>
              <a:rPr lang="en-US" cap="small" dirty="0" smtClean="0">
                <a:solidFill>
                  <a:schemeClr val="tx1"/>
                </a:solidFill>
              </a:rPr>
              <a:t>Jeff M. Martin and Jim I. Mead</a:t>
            </a:r>
          </a:p>
          <a:p>
            <a:endParaRPr lang="en-US" cap="small" dirty="0" smtClean="0">
              <a:solidFill>
                <a:schemeClr val="tx1"/>
              </a:solidFill>
            </a:endParaRPr>
          </a:p>
          <a:p>
            <a:r>
              <a:rPr lang="en-US" cap="small" dirty="0" smtClean="0">
                <a:solidFill>
                  <a:schemeClr val="tx1"/>
                </a:solidFill>
              </a:rPr>
              <a:t>East Tennessee State University Geosciences Master’s Candidate</a:t>
            </a:r>
          </a:p>
          <a:p>
            <a:r>
              <a:rPr lang="en-US" cap="small" dirty="0" smtClean="0">
                <a:solidFill>
                  <a:schemeClr val="tx1"/>
                </a:solidFill>
              </a:rPr>
              <a:t>In Paleontology</a:t>
            </a:r>
            <a:endParaRPr lang="en-US" cap="small" dirty="0">
              <a:solidFill>
                <a:schemeClr val="tx1"/>
              </a:solidFill>
            </a:endParaRPr>
          </a:p>
        </p:txBody>
      </p:sp>
      <p:sp>
        <p:nvSpPr>
          <p:cNvPr id="4" name="TextBox 3"/>
          <p:cNvSpPr txBox="1"/>
          <p:nvPr/>
        </p:nvSpPr>
        <p:spPr>
          <a:xfrm>
            <a:off x="6934200" y="6365544"/>
            <a:ext cx="2084696" cy="369332"/>
          </a:xfrm>
          <a:prstGeom prst="rect">
            <a:avLst/>
          </a:prstGeom>
          <a:noFill/>
        </p:spPr>
        <p:txBody>
          <a:bodyPr wrap="square" rtlCol="0">
            <a:spAutoFit/>
          </a:bodyPr>
          <a:lstStyle/>
          <a:p>
            <a:pPr algn="r"/>
            <a:r>
              <a:rPr lang="en-US" dirty="0" smtClean="0"/>
              <a:t>NAPC, Feb., 2014</a:t>
            </a:r>
            <a:endParaRPr lang="en-US" dirty="0"/>
          </a:p>
        </p:txBody>
      </p:sp>
      <p:sp>
        <p:nvSpPr>
          <p:cNvPr id="6" name="TextBox 5"/>
          <p:cNvSpPr txBox="1"/>
          <p:nvPr/>
        </p:nvSpPr>
        <p:spPr>
          <a:xfrm>
            <a:off x="142646" y="4802345"/>
            <a:ext cx="1686153" cy="646331"/>
          </a:xfrm>
          <a:prstGeom prst="rect">
            <a:avLst/>
          </a:prstGeom>
          <a:noFill/>
        </p:spPr>
        <p:txBody>
          <a:bodyPr wrap="square" rtlCol="0">
            <a:spAutoFit/>
          </a:bodyPr>
          <a:lstStyle/>
          <a:p>
            <a:r>
              <a:rPr lang="en-US" dirty="0" smtClean="0"/>
              <a:t>Project funded in part by:</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648" y="5448676"/>
            <a:ext cx="1160067" cy="757910"/>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2524"/>
          <a:stretch/>
        </p:blipFill>
        <p:spPr>
          <a:xfrm>
            <a:off x="1714500" y="5879985"/>
            <a:ext cx="3537153" cy="8254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2715" y="5464324"/>
            <a:ext cx="916373" cy="742262"/>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648" y="6206586"/>
            <a:ext cx="1581377" cy="498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547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324600" y="3237230"/>
            <a:ext cx="2273371" cy="34365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4589" t="11243" r="66758" b="65503"/>
          <a:stretch/>
        </p:blipFill>
        <p:spPr>
          <a:xfrm>
            <a:off x="6324600" y="2275"/>
            <a:ext cx="2273371" cy="3668209"/>
          </a:xfrm>
          <a:prstGeom prst="rect">
            <a:avLst/>
          </a:prstGeom>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44" t="11633" r="1869" b="1338"/>
          <a:stretch/>
        </p:blipFill>
        <p:spPr bwMode="auto">
          <a:xfrm>
            <a:off x="941696" y="0"/>
            <a:ext cx="5382904" cy="667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48135" y="841"/>
            <a:ext cx="1531961" cy="1597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50322" y="4981433"/>
            <a:ext cx="996571" cy="1671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2025" t="79658" r="81456" b="10392"/>
          <a:stretch/>
        </p:blipFill>
        <p:spPr>
          <a:xfrm>
            <a:off x="6760979" y="4853352"/>
            <a:ext cx="676422" cy="1336431"/>
          </a:xfrm>
          <a:prstGeom prst="rect">
            <a:avLst/>
          </a:prstGeom>
        </p:spPr>
      </p:pic>
      <p:sp>
        <p:nvSpPr>
          <p:cNvPr id="8" name="Rectangle 7"/>
          <p:cNvSpPr/>
          <p:nvPr/>
        </p:nvSpPr>
        <p:spPr>
          <a:xfrm>
            <a:off x="962293" y="1610031"/>
            <a:ext cx="476250" cy="10622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1915" t="1322" b="94817"/>
          <a:stretch/>
        </p:blipFill>
        <p:spPr bwMode="auto">
          <a:xfrm>
            <a:off x="5063318" y="6372296"/>
            <a:ext cx="3130491" cy="292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2779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2362200" cy="990600"/>
          </a:xfrm>
        </p:spPr>
        <p:txBody>
          <a:bodyPr/>
          <a:lstStyle/>
          <a:p>
            <a:r>
              <a:rPr lang="en-US" dirty="0" smtClean="0"/>
              <a:t>Calculations can then be made!</a:t>
            </a:r>
            <a:endParaRPr lang="en-US" dirty="0"/>
          </a:p>
        </p:txBody>
      </p:sp>
      <p:sp>
        <p:nvSpPr>
          <p:cNvPr id="3" name="Text Placeholder 2"/>
          <p:cNvSpPr>
            <a:spLocks noGrp="1"/>
          </p:cNvSpPr>
          <p:nvPr>
            <p:ph type="body" sz="half" idx="2"/>
          </p:nvPr>
        </p:nvSpPr>
        <p:spPr>
          <a:xfrm>
            <a:off x="381000" y="1752600"/>
            <a:ext cx="2362200" cy="4144963"/>
          </a:xfrm>
        </p:spPr>
        <p:txBody>
          <a:bodyPr>
            <a:noAutofit/>
          </a:bodyPr>
          <a:lstStyle/>
          <a:p>
            <a:r>
              <a:rPr lang="en-US" dirty="0" smtClean="0"/>
              <a:t>We know that the herd living on the North Rim in the last decade have traveled nearly </a:t>
            </a:r>
            <a:r>
              <a:rPr lang="en-US" b="1" dirty="0" smtClean="0"/>
              <a:t>56 km </a:t>
            </a:r>
            <a:r>
              <a:rPr lang="en-US" dirty="0" smtClean="0"/>
              <a:t>(over a mountain)! </a:t>
            </a:r>
          </a:p>
          <a:p>
            <a:r>
              <a:rPr lang="en-US" dirty="0" smtClean="0"/>
              <a:t>Using this measurement as a minimum, we can infer that bison in the past with no fence-lines traveled at least this distance.</a:t>
            </a:r>
          </a:p>
          <a:p>
            <a:r>
              <a:rPr lang="en-US" dirty="0" smtClean="0"/>
              <a:t>Create a buffer for each bison site and </a:t>
            </a:r>
            <a:r>
              <a:rPr lang="en-US" b="1" cap="all" dirty="0" smtClean="0">
                <a:latin typeface="CentSchbkCyrill BT" panose="02040603050705020303" pitchFamily="18" charset="-52"/>
              </a:rPr>
              <a:t>voila</a:t>
            </a:r>
            <a:r>
              <a:rPr lang="en-US" dirty="0" smtClean="0"/>
              <a:t>!</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88" b="3029"/>
          <a:stretch/>
        </p:blipFill>
        <p:spPr bwMode="auto">
          <a:xfrm>
            <a:off x="3005468" y="-1"/>
            <a:ext cx="58674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91371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2362200" cy="990600"/>
          </a:xfrm>
        </p:spPr>
        <p:txBody>
          <a:bodyPr/>
          <a:lstStyle/>
          <a:p>
            <a:r>
              <a:rPr lang="en-US" dirty="0" smtClean="0"/>
              <a:t>Calculations can then be made!</a:t>
            </a:r>
            <a:endParaRPr lang="en-US" dirty="0"/>
          </a:p>
        </p:txBody>
      </p:sp>
      <p:sp>
        <p:nvSpPr>
          <p:cNvPr id="3" name="Text Placeholder 2"/>
          <p:cNvSpPr>
            <a:spLocks noGrp="1"/>
          </p:cNvSpPr>
          <p:nvPr>
            <p:ph type="body" sz="half" idx="2"/>
          </p:nvPr>
        </p:nvSpPr>
        <p:spPr>
          <a:xfrm>
            <a:off x="381000" y="1752600"/>
            <a:ext cx="2362200" cy="4144963"/>
          </a:xfrm>
        </p:spPr>
        <p:txBody>
          <a:bodyPr>
            <a:noAutofit/>
          </a:bodyPr>
          <a:lstStyle/>
          <a:p>
            <a:r>
              <a:rPr lang="en-US" dirty="0" smtClean="0"/>
              <a:t>We know that the herd living on the North Rim in the last decade have traveled nearly </a:t>
            </a:r>
            <a:r>
              <a:rPr lang="en-US" b="1" dirty="0" smtClean="0"/>
              <a:t>56 km </a:t>
            </a:r>
            <a:r>
              <a:rPr lang="en-US" dirty="0" smtClean="0"/>
              <a:t>(over a mountain)! </a:t>
            </a:r>
          </a:p>
          <a:p>
            <a:r>
              <a:rPr lang="en-US" dirty="0" smtClean="0"/>
              <a:t>Using this measurement as a minimum, we can infer that bison in the past with no fence-lines traveled at least this distance.</a:t>
            </a:r>
          </a:p>
          <a:p>
            <a:r>
              <a:rPr lang="en-US" dirty="0" smtClean="0"/>
              <a:t>Create a buffer for each bison site and </a:t>
            </a:r>
            <a:r>
              <a:rPr lang="en-US" b="1" cap="all" dirty="0" smtClean="0">
                <a:latin typeface="CentSchbkCyrill BT" panose="02040603050705020303" pitchFamily="18" charset="-52"/>
              </a:rPr>
              <a:t>voila</a:t>
            </a:r>
            <a:r>
              <a:rPr lang="en-US" dirty="0" smtClean="0"/>
              <a:t>!</a:t>
            </a:r>
          </a:p>
          <a:p>
            <a:r>
              <a:rPr lang="en-US" dirty="0" smtClean="0"/>
              <a:t>Now we only want the range in the CP</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9792" y="40944"/>
            <a:ext cx="5713606"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00800" y="6400800"/>
            <a:ext cx="2438400" cy="461665"/>
          </a:xfrm>
          <a:prstGeom prst="rect">
            <a:avLst/>
          </a:prstGeom>
          <a:noFill/>
        </p:spPr>
        <p:txBody>
          <a:bodyPr wrap="square" rtlCol="0">
            <a:spAutoFit/>
          </a:bodyPr>
          <a:lstStyle/>
          <a:p>
            <a:pPr algn="r"/>
            <a:r>
              <a:rPr lang="en-US" sz="2400" dirty="0" smtClean="0">
                <a:solidFill>
                  <a:srgbClr val="FFFF00"/>
                </a:solidFill>
              </a:rPr>
              <a:t>87000 - Today</a:t>
            </a:r>
            <a:endParaRPr lang="en-US" sz="2400" dirty="0">
              <a:solidFill>
                <a:srgbClr val="FFFF00"/>
              </a:solidFill>
            </a:endParaRPr>
          </a:p>
        </p:txBody>
      </p:sp>
    </p:spTree>
    <p:extLst>
      <p:ext uri="{BB962C8B-B14F-4D97-AF65-F5344CB8AC3E}">
        <p14:creationId xmlns:p14="http://schemas.microsoft.com/office/powerpoint/2010/main" val="1861502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66300" b="50000"/>
          <a:stretch/>
        </p:blipFill>
        <p:spPr>
          <a:xfrm>
            <a:off x="107174" y="-1"/>
            <a:ext cx="6037730" cy="6922199"/>
          </a:xfrm>
          <a:prstGeom prst="rect">
            <a:avLst/>
          </a:prstGeom>
        </p:spPr>
      </p:pic>
      <p:pic>
        <p:nvPicPr>
          <p:cNvPr id="103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69467" t="91504" r="11245" b="1516"/>
          <a:stretch/>
        </p:blipFill>
        <p:spPr bwMode="auto">
          <a:xfrm>
            <a:off x="5788176" y="5105400"/>
            <a:ext cx="3443008" cy="96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6206319" y="109101"/>
            <a:ext cx="2606722" cy="2321278"/>
            <a:chOff x="6206319" y="109101"/>
            <a:chExt cx="2606722" cy="2321278"/>
          </a:xfrm>
        </p:grpSpPr>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68295" t="53883" r="2341" b="12269"/>
            <a:stretch/>
          </p:blipFill>
          <p:spPr bwMode="auto">
            <a:xfrm>
              <a:off x="6206319" y="109101"/>
              <a:ext cx="2606722" cy="232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534400" y="2133600"/>
              <a:ext cx="278641" cy="2967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5788177" y="6400800"/>
            <a:ext cx="3203424" cy="430887"/>
          </a:xfrm>
          <a:prstGeom prst="rect">
            <a:avLst/>
          </a:prstGeom>
          <a:noFill/>
        </p:spPr>
        <p:txBody>
          <a:bodyPr wrap="square" rtlCol="0">
            <a:spAutoFit/>
          </a:bodyPr>
          <a:lstStyle/>
          <a:p>
            <a:pPr algn="r"/>
            <a:r>
              <a:rPr lang="en-US" sz="1100" dirty="0" smtClean="0"/>
              <a:t>Landform background: Blakey and </a:t>
            </a:r>
            <a:r>
              <a:rPr lang="en-US" sz="1100" dirty="0" err="1" smtClean="0"/>
              <a:t>Ranney</a:t>
            </a:r>
            <a:r>
              <a:rPr lang="en-US" sz="1100" dirty="0" smtClean="0"/>
              <a:t>, 2008</a:t>
            </a:r>
            <a:endParaRPr lang="en-US" sz="1100" dirty="0"/>
          </a:p>
        </p:txBody>
      </p:sp>
    </p:spTree>
    <p:extLst>
      <p:ext uri="{BB962C8B-B14F-4D97-AF65-F5344CB8AC3E}">
        <p14:creationId xmlns:p14="http://schemas.microsoft.com/office/powerpoint/2010/main" val="155597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06319" y="109101"/>
            <a:ext cx="2606722" cy="2321278"/>
            <a:chOff x="6206319" y="109101"/>
            <a:chExt cx="2606722" cy="2321278"/>
          </a:xfrm>
        </p:grpSpPr>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68295" t="53883" r="2341" b="12269"/>
            <a:stretch/>
          </p:blipFill>
          <p:spPr bwMode="auto">
            <a:xfrm>
              <a:off x="6206319" y="109101"/>
              <a:ext cx="2606722" cy="232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534400" y="2133600"/>
              <a:ext cx="278641" cy="2967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3150" r="33150" b="50000"/>
          <a:stretch/>
        </p:blipFill>
        <p:spPr>
          <a:xfrm>
            <a:off x="134470" y="-1"/>
            <a:ext cx="6037730" cy="6922199"/>
          </a:xfrm>
          <a:prstGeom prst="rect">
            <a:avLst/>
          </a:prstGeom>
        </p:spPr>
      </p:pic>
      <p:pic>
        <p:nvPicPr>
          <p:cNvPr id="2"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69467" t="91504" r="11245" b="1516"/>
          <a:stretch/>
        </p:blipFill>
        <p:spPr bwMode="auto">
          <a:xfrm>
            <a:off x="5788176" y="5105400"/>
            <a:ext cx="3443008" cy="96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788177" y="6400800"/>
            <a:ext cx="3203424" cy="430887"/>
          </a:xfrm>
          <a:prstGeom prst="rect">
            <a:avLst/>
          </a:prstGeom>
          <a:noFill/>
        </p:spPr>
        <p:txBody>
          <a:bodyPr wrap="square" rtlCol="0">
            <a:spAutoFit/>
          </a:bodyPr>
          <a:lstStyle/>
          <a:p>
            <a:pPr algn="r"/>
            <a:r>
              <a:rPr lang="en-US" sz="1100" dirty="0" smtClean="0"/>
              <a:t>Landform background: Blakey and </a:t>
            </a:r>
            <a:r>
              <a:rPr lang="en-US" sz="1100" dirty="0" err="1" smtClean="0"/>
              <a:t>Ranney</a:t>
            </a:r>
            <a:r>
              <a:rPr lang="en-US" sz="1100" dirty="0" smtClean="0"/>
              <a:t>, 2008</a:t>
            </a:r>
            <a:endParaRPr lang="en-US" sz="1100" dirty="0"/>
          </a:p>
        </p:txBody>
      </p:sp>
    </p:spTree>
    <p:extLst>
      <p:ext uri="{BB962C8B-B14F-4D97-AF65-F5344CB8AC3E}">
        <p14:creationId xmlns:p14="http://schemas.microsoft.com/office/powerpoint/2010/main" val="37860393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06319" y="109101"/>
            <a:ext cx="2606722" cy="2321278"/>
            <a:chOff x="6206319" y="109101"/>
            <a:chExt cx="2606722" cy="2321278"/>
          </a:xfrm>
        </p:grpSpPr>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68295" t="53883" r="2341" b="12269"/>
            <a:stretch/>
          </p:blipFill>
          <p:spPr bwMode="auto">
            <a:xfrm>
              <a:off x="6206319" y="109101"/>
              <a:ext cx="2606722" cy="232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534400" y="2133600"/>
              <a:ext cx="278641" cy="2967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6083" t="-34" r="217" b="50034"/>
          <a:stretch/>
        </p:blipFill>
        <p:spPr>
          <a:xfrm>
            <a:off x="76200" y="-35256"/>
            <a:ext cx="6037730" cy="6922199"/>
          </a:xfrm>
          <a:prstGeom prst="rect">
            <a:avLst/>
          </a:prstGeom>
        </p:spPr>
      </p:pic>
      <p:pic>
        <p:nvPicPr>
          <p:cNvPr id="2"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69467" t="91504" r="11245" b="1516"/>
          <a:stretch/>
        </p:blipFill>
        <p:spPr bwMode="auto">
          <a:xfrm>
            <a:off x="5788176" y="5105400"/>
            <a:ext cx="3443008" cy="96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788177" y="6400800"/>
            <a:ext cx="3203424" cy="430887"/>
          </a:xfrm>
          <a:prstGeom prst="rect">
            <a:avLst/>
          </a:prstGeom>
          <a:noFill/>
        </p:spPr>
        <p:txBody>
          <a:bodyPr wrap="square" rtlCol="0">
            <a:spAutoFit/>
          </a:bodyPr>
          <a:lstStyle/>
          <a:p>
            <a:pPr algn="r"/>
            <a:r>
              <a:rPr lang="en-US" sz="1100" dirty="0" smtClean="0"/>
              <a:t>Landform background: Blakey and </a:t>
            </a:r>
            <a:r>
              <a:rPr lang="en-US" sz="1100" dirty="0" err="1" smtClean="0"/>
              <a:t>Ranney</a:t>
            </a:r>
            <a:r>
              <a:rPr lang="en-US" sz="1100" dirty="0" smtClean="0"/>
              <a:t>, 2008</a:t>
            </a:r>
            <a:endParaRPr lang="en-US" sz="1100" dirty="0"/>
          </a:p>
        </p:txBody>
      </p:sp>
    </p:spTree>
    <p:extLst>
      <p:ext uri="{BB962C8B-B14F-4D97-AF65-F5344CB8AC3E}">
        <p14:creationId xmlns:p14="http://schemas.microsoft.com/office/powerpoint/2010/main" val="16754893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06319" y="109101"/>
            <a:ext cx="2606722" cy="2321278"/>
            <a:chOff x="6206319" y="109101"/>
            <a:chExt cx="2606722" cy="2321278"/>
          </a:xfrm>
        </p:grpSpPr>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68295" t="53883" r="2341" b="12269"/>
            <a:stretch/>
          </p:blipFill>
          <p:spPr bwMode="auto">
            <a:xfrm>
              <a:off x="6206319" y="109101"/>
              <a:ext cx="2606722" cy="232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534400" y="2133600"/>
              <a:ext cx="278641" cy="2967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50000" r="66300"/>
          <a:stretch/>
        </p:blipFill>
        <p:spPr>
          <a:xfrm>
            <a:off x="134470" y="74553"/>
            <a:ext cx="6037730" cy="6922199"/>
          </a:xfrm>
          <a:prstGeom prst="rect">
            <a:avLst/>
          </a:prstGeom>
        </p:spPr>
      </p:pic>
      <p:pic>
        <p:nvPicPr>
          <p:cNvPr id="2"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69467" t="91504" r="11245" b="1516"/>
          <a:stretch/>
        </p:blipFill>
        <p:spPr bwMode="auto">
          <a:xfrm>
            <a:off x="5788176" y="5105400"/>
            <a:ext cx="3443008" cy="96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788177" y="6400800"/>
            <a:ext cx="3203424" cy="430887"/>
          </a:xfrm>
          <a:prstGeom prst="rect">
            <a:avLst/>
          </a:prstGeom>
          <a:noFill/>
        </p:spPr>
        <p:txBody>
          <a:bodyPr wrap="square" rtlCol="0">
            <a:spAutoFit/>
          </a:bodyPr>
          <a:lstStyle/>
          <a:p>
            <a:pPr algn="r"/>
            <a:r>
              <a:rPr lang="en-US" sz="1100" dirty="0" smtClean="0"/>
              <a:t>Landform background: Blakey and </a:t>
            </a:r>
            <a:r>
              <a:rPr lang="en-US" sz="1100" dirty="0" err="1" smtClean="0"/>
              <a:t>Ranney</a:t>
            </a:r>
            <a:r>
              <a:rPr lang="en-US" sz="1100" dirty="0" smtClean="0"/>
              <a:t>, 2008</a:t>
            </a:r>
            <a:endParaRPr lang="en-US" sz="1100" dirty="0"/>
          </a:p>
        </p:txBody>
      </p:sp>
    </p:spTree>
    <p:extLst>
      <p:ext uri="{BB962C8B-B14F-4D97-AF65-F5344CB8AC3E}">
        <p14:creationId xmlns:p14="http://schemas.microsoft.com/office/powerpoint/2010/main" val="4153940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06319" y="109101"/>
            <a:ext cx="2606722" cy="2321278"/>
            <a:chOff x="6206319" y="109101"/>
            <a:chExt cx="2606722" cy="2321278"/>
          </a:xfrm>
        </p:grpSpPr>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68295" t="53883" r="2341" b="12269"/>
            <a:stretch/>
          </p:blipFill>
          <p:spPr bwMode="auto">
            <a:xfrm>
              <a:off x="6206319" y="109101"/>
              <a:ext cx="2606722" cy="232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534400" y="2133600"/>
              <a:ext cx="278641" cy="2967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3150" t="50000" r="33150"/>
          <a:stretch/>
        </p:blipFill>
        <p:spPr>
          <a:xfrm>
            <a:off x="138752" y="74553"/>
            <a:ext cx="6037730" cy="6922199"/>
          </a:xfrm>
          <a:prstGeom prst="rect">
            <a:avLst/>
          </a:prstGeom>
        </p:spPr>
      </p:pic>
      <p:pic>
        <p:nvPicPr>
          <p:cNvPr id="2"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69467" t="91504" r="11245" b="1516"/>
          <a:stretch/>
        </p:blipFill>
        <p:spPr bwMode="auto">
          <a:xfrm>
            <a:off x="5788176" y="5105400"/>
            <a:ext cx="3443008" cy="96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943600" y="6400800"/>
            <a:ext cx="3048001" cy="430887"/>
          </a:xfrm>
          <a:prstGeom prst="rect">
            <a:avLst/>
          </a:prstGeom>
          <a:noFill/>
        </p:spPr>
        <p:txBody>
          <a:bodyPr wrap="square" rtlCol="0">
            <a:spAutoFit/>
          </a:bodyPr>
          <a:lstStyle/>
          <a:p>
            <a:pPr algn="r"/>
            <a:r>
              <a:rPr lang="en-US" sz="1100" dirty="0" smtClean="0"/>
              <a:t>Landform background: Blakey and </a:t>
            </a:r>
            <a:r>
              <a:rPr lang="en-US" sz="1100" dirty="0" err="1" smtClean="0"/>
              <a:t>Ranney</a:t>
            </a:r>
            <a:r>
              <a:rPr lang="en-US" sz="1100" dirty="0" smtClean="0"/>
              <a:t>, 2008</a:t>
            </a:r>
            <a:endParaRPr lang="en-US" sz="1100" dirty="0"/>
          </a:p>
        </p:txBody>
      </p:sp>
    </p:spTree>
    <p:extLst>
      <p:ext uri="{BB962C8B-B14F-4D97-AF65-F5344CB8AC3E}">
        <p14:creationId xmlns:p14="http://schemas.microsoft.com/office/powerpoint/2010/main" val="3817731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of Migration Area per Boundary</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20737945"/>
              </p:ext>
            </p:extLst>
          </p:nvPr>
        </p:nvGraphicFramePr>
        <p:xfrm>
          <a:off x="152400" y="1524000"/>
          <a:ext cx="8461375" cy="1828800"/>
        </p:xfrm>
        <a:graphic>
          <a:graphicData uri="http://schemas.openxmlformats.org/drawingml/2006/table">
            <a:tbl>
              <a:tblPr firstRow="1" firstCol="1" bandRow="1"/>
              <a:tblGrid>
                <a:gridCol w="1755775"/>
                <a:gridCol w="1628775"/>
                <a:gridCol w="1692275"/>
                <a:gridCol w="1692275"/>
                <a:gridCol w="1692275"/>
              </a:tblGrid>
              <a:tr h="1463040">
                <a:tc>
                  <a:txBody>
                    <a:bodyPr/>
                    <a:lstStyle/>
                    <a:p>
                      <a:pPr marL="0" marR="0" algn="ctr">
                        <a:lnSpc>
                          <a:spcPct val="100000"/>
                        </a:lnSpc>
                        <a:spcBef>
                          <a:spcPts val="0"/>
                        </a:spcBef>
                        <a:spcAft>
                          <a:spcPts val="0"/>
                        </a:spcAft>
                      </a:pPr>
                      <a:r>
                        <a:rPr lang="en-US" sz="2400" dirty="0" smtClean="0">
                          <a:effectLst/>
                          <a:latin typeface="Times New Roman"/>
                          <a:ea typeface="Calibri"/>
                          <a:cs typeface="Times New Roman"/>
                        </a:rPr>
                        <a:t>Period </a:t>
                      </a:r>
                      <a:endParaRPr lang="en-US" sz="2400" dirty="0">
                        <a:effectLst/>
                        <a:latin typeface="Times New Roman"/>
                        <a:ea typeface="Calibri"/>
                        <a:cs typeface="Times New Roman"/>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400" dirty="0">
                          <a:effectLst/>
                          <a:latin typeface="Times New Roman"/>
                          <a:ea typeface="Calibri"/>
                          <a:cs typeface="Times New Roman"/>
                        </a:rPr>
                        <a:t>Colorado </a:t>
                      </a:r>
                      <a:r>
                        <a:rPr lang="en-US" sz="2400" dirty="0" smtClean="0">
                          <a:effectLst/>
                          <a:latin typeface="Times New Roman"/>
                          <a:ea typeface="Calibri"/>
                          <a:cs typeface="Times New Roman"/>
                        </a:rPr>
                        <a:t>Plateau</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400" dirty="0" smtClean="0">
                          <a:effectLst/>
                          <a:latin typeface="Times New Roman"/>
                          <a:ea typeface="Calibri"/>
                          <a:cs typeface="Times New Roman"/>
                        </a:rPr>
                        <a:t>(</a:t>
                      </a:r>
                      <a:r>
                        <a:rPr lang="en-US" dirty="0" smtClean="0">
                          <a:solidFill>
                            <a:schemeClr val="tx1"/>
                          </a:solidFill>
                        </a:rPr>
                        <a:t>334,385 km</a:t>
                      </a:r>
                      <a:r>
                        <a:rPr lang="en-US" baseline="30000" dirty="0" smtClean="0">
                          <a:solidFill>
                            <a:schemeClr val="tx1"/>
                          </a:solidFill>
                        </a:rPr>
                        <a:t>2</a:t>
                      </a:r>
                      <a:r>
                        <a:rPr lang="en-US" sz="2400" baseline="0" dirty="0" smtClean="0">
                          <a:solidFill>
                            <a:schemeClr val="tx1"/>
                          </a:solidFill>
                          <a:effectLst/>
                          <a:latin typeface="Times New Roman"/>
                          <a:cs typeface="Times New Roman"/>
                        </a:rPr>
                        <a:t>)</a:t>
                      </a:r>
                      <a:endParaRPr lang="en-US" baseline="30000" dirty="0" smtClean="0">
                        <a:solidFill>
                          <a:schemeClr val="tx1"/>
                        </a:solidFill>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400" dirty="0" smtClean="0">
                          <a:effectLst/>
                          <a:latin typeface="Times New Roman"/>
                          <a:ea typeface="Calibri"/>
                          <a:cs typeface="Times New Roman"/>
                        </a:rPr>
                        <a:t>Greater Grand Canyon Area </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400" dirty="0" smtClean="0">
                          <a:effectLst/>
                          <a:latin typeface="Times New Roman"/>
                          <a:ea typeface="Calibri"/>
                          <a:cs typeface="Times New Roman"/>
                        </a:rPr>
                        <a:t>(</a:t>
                      </a:r>
                      <a:r>
                        <a:rPr lang="en-US" dirty="0" smtClean="0">
                          <a:solidFill>
                            <a:schemeClr val="tx1"/>
                          </a:solidFill>
                        </a:rPr>
                        <a:t>16,650 km</a:t>
                      </a:r>
                      <a:r>
                        <a:rPr lang="en-US" baseline="30000" dirty="0" smtClean="0">
                          <a:solidFill>
                            <a:schemeClr val="tx1"/>
                          </a:solidFill>
                        </a:rPr>
                        <a:t>2</a:t>
                      </a:r>
                      <a:r>
                        <a:rPr lang="en-US" sz="2400" baseline="0" dirty="0" smtClean="0">
                          <a:solidFill>
                            <a:schemeClr val="tx1"/>
                          </a:solidFill>
                          <a:effectLst/>
                          <a:latin typeface="Times New Roman"/>
                          <a:cs typeface="Times New Roman"/>
                        </a:rPr>
                        <a:t>)</a:t>
                      </a:r>
                      <a:endParaRPr lang="en-US" baseline="30000" dirty="0" smtClean="0">
                        <a:solidFill>
                          <a:schemeClr val="tx1"/>
                        </a:solidFill>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400" dirty="0">
                          <a:effectLst/>
                          <a:latin typeface="Times New Roman"/>
                          <a:ea typeface="Calibri"/>
                          <a:cs typeface="Times New Roman"/>
                        </a:rPr>
                        <a:t>Grand Canyon National </a:t>
                      </a:r>
                      <a:r>
                        <a:rPr lang="en-US" sz="2400" dirty="0" smtClean="0">
                          <a:effectLst/>
                          <a:latin typeface="Times New Roman"/>
                          <a:ea typeface="Calibri"/>
                          <a:cs typeface="Times New Roman"/>
                        </a:rPr>
                        <a:t>Park </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400" dirty="0" smtClean="0">
                          <a:effectLst/>
                          <a:latin typeface="Times New Roman"/>
                          <a:ea typeface="Calibri"/>
                          <a:cs typeface="Times New Roman"/>
                        </a:rPr>
                        <a:t>(</a:t>
                      </a:r>
                      <a:r>
                        <a:rPr lang="en-US" sz="1800" dirty="0" smtClean="0">
                          <a:solidFill>
                            <a:schemeClr val="tx1"/>
                          </a:solidFill>
                          <a:effectLst/>
                          <a:latin typeface="+mn-lt"/>
                          <a:ea typeface="+mn-ea"/>
                          <a:cs typeface="+mn-cs"/>
                        </a:rPr>
                        <a:t>4,860</a:t>
                      </a:r>
                      <a:r>
                        <a:rPr lang="en-US" dirty="0" smtClean="0">
                          <a:solidFill>
                            <a:schemeClr val="tx1"/>
                          </a:solidFill>
                        </a:rPr>
                        <a:t> km</a:t>
                      </a:r>
                      <a:r>
                        <a:rPr lang="en-US" baseline="30000" dirty="0" smtClean="0">
                          <a:solidFill>
                            <a:schemeClr val="tx1"/>
                          </a:solidFill>
                        </a:rPr>
                        <a:t>2</a:t>
                      </a:r>
                      <a:r>
                        <a:rPr lang="en-US" sz="2400" baseline="0" dirty="0" smtClean="0">
                          <a:solidFill>
                            <a:schemeClr val="tx1"/>
                          </a:solidFill>
                          <a:effectLst/>
                          <a:latin typeface="Times New Roman"/>
                          <a:cs typeface="Times New Roman"/>
                        </a:rPr>
                        <a:t>)</a:t>
                      </a:r>
                      <a:endParaRPr lang="en-US" baseline="30000" dirty="0" smtClean="0">
                        <a:solidFill>
                          <a:schemeClr val="tx1"/>
                        </a:solidFill>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400" dirty="0">
                          <a:effectLst/>
                          <a:latin typeface="Times New Roman"/>
                          <a:ea typeface="Calibri"/>
                          <a:cs typeface="Times New Roman"/>
                        </a:rPr>
                        <a:t>Kaibab National </a:t>
                      </a:r>
                      <a:r>
                        <a:rPr lang="en-US" sz="2400" dirty="0" smtClean="0">
                          <a:effectLst/>
                          <a:latin typeface="Times New Roman"/>
                          <a:ea typeface="Calibri"/>
                          <a:cs typeface="Times New Roman"/>
                        </a:rPr>
                        <a:t>Forest </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2400" dirty="0" smtClean="0">
                          <a:effectLst/>
                          <a:latin typeface="Times New Roman"/>
                          <a:ea typeface="Calibri"/>
                          <a:cs typeface="Times New Roman"/>
                        </a:rPr>
                        <a:t>(</a:t>
                      </a:r>
                      <a:r>
                        <a:rPr lang="en-US" sz="1800" dirty="0" smtClean="0">
                          <a:solidFill>
                            <a:schemeClr val="tx1"/>
                          </a:solidFill>
                          <a:effectLst/>
                          <a:latin typeface="+mn-lt"/>
                          <a:ea typeface="+mn-ea"/>
                          <a:cs typeface="+mn-cs"/>
                        </a:rPr>
                        <a:t>2,408</a:t>
                      </a:r>
                      <a:r>
                        <a:rPr lang="en-US" dirty="0" smtClean="0">
                          <a:solidFill>
                            <a:schemeClr val="tx1"/>
                          </a:solidFill>
                        </a:rPr>
                        <a:t> km</a:t>
                      </a:r>
                      <a:r>
                        <a:rPr lang="en-US" baseline="30000" dirty="0" smtClean="0">
                          <a:solidFill>
                            <a:schemeClr val="tx1"/>
                          </a:solidFill>
                        </a:rPr>
                        <a:t>2</a:t>
                      </a:r>
                      <a:r>
                        <a:rPr lang="en-US" sz="2400" baseline="0" dirty="0" smtClean="0">
                          <a:solidFill>
                            <a:schemeClr val="tx1"/>
                          </a:solidFill>
                          <a:effectLst/>
                          <a:latin typeface="Times New Roman"/>
                          <a:cs typeface="Times New Roman"/>
                        </a:rPr>
                        <a:t>)</a:t>
                      </a:r>
                      <a:endParaRPr lang="en-US" baseline="30000" dirty="0" smtClean="0">
                        <a:solidFill>
                          <a:schemeClr val="tx1"/>
                        </a:solidFill>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712216757"/>
              </p:ext>
            </p:extLst>
          </p:nvPr>
        </p:nvGraphicFramePr>
        <p:xfrm>
          <a:off x="151263" y="3429000"/>
          <a:ext cx="8461375" cy="457200"/>
        </p:xfrm>
        <a:graphic>
          <a:graphicData uri="http://schemas.openxmlformats.org/drawingml/2006/table">
            <a:tbl>
              <a:tblPr firstRow="1" firstCol="1" bandRow="1"/>
              <a:tblGrid>
                <a:gridCol w="1755775"/>
                <a:gridCol w="1628775"/>
                <a:gridCol w="1692275"/>
                <a:gridCol w="1692275"/>
                <a:gridCol w="1692275"/>
              </a:tblGrid>
              <a:tr h="457200">
                <a:tc>
                  <a:txBody>
                    <a:bodyPr/>
                    <a:lstStyle/>
                    <a:p>
                      <a:pPr marL="0" marR="0">
                        <a:lnSpc>
                          <a:spcPct val="100000"/>
                        </a:lnSpc>
                        <a:spcBef>
                          <a:spcPts val="0"/>
                        </a:spcBef>
                        <a:spcAft>
                          <a:spcPts val="0"/>
                        </a:spcAft>
                      </a:pPr>
                      <a:r>
                        <a:rPr lang="en-US" sz="2400" dirty="0" smtClean="0">
                          <a:effectLst/>
                          <a:latin typeface="Times New Roman"/>
                          <a:ea typeface="Calibri"/>
                          <a:cs typeface="Times New Roman"/>
                        </a:rPr>
                        <a:t>87 ka-Today</a:t>
                      </a:r>
                      <a:endParaRPr lang="en-US" sz="2400" dirty="0">
                        <a:effectLst/>
                        <a:latin typeface="Times New Roman"/>
                        <a:ea typeface="Calibri"/>
                        <a:cs typeface="Times New Roman"/>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smtClean="0">
                          <a:effectLst/>
                          <a:latin typeface="Times New Roman"/>
                          <a:ea typeface="Calibri"/>
                          <a:cs typeface="Times New Roman"/>
                        </a:rPr>
                        <a:t>56.8%</a:t>
                      </a:r>
                      <a:endParaRPr lang="en-US" sz="2800" dirty="0">
                        <a:effectLst/>
                        <a:latin typeface="Times New Roman"/>
                        <a:ea typeface="Calibri"/>
                        <a:cs typeface="Times New Roman"/>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smtClean="0">
                          <a:effectLst/>
                          <a:latin typeface="Times New Roman"/>
                          <a:ea typeface="Calibri"/>
                          <a:cs typeface="Times New Roman"/>
                        </a:rPr>
                        <a:t>58.8%</a:t>
                      </a:r>
                      <a:endParaRPr lang="en-US" sz="2800" dirty="0">
                        <a:effectLst/>
                        <a:latin typeface="Times New Roman"/>
                        <a:ea typeface="Calibri"/>
                        <a:cs typeface="Times New Roman"/>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smtClean="0">
                          <a:effectLst/>
                          <a:latin typeface="Times New Roman"/>
                          <a:ea typeface="Calibri"/>
                          <a:cs typeface="Times New Roman"/>
                        </a:rPr>
                        <a:t>61.1%</a:t>
                      </a:r>
                      <a:endParaRPr lang="en-US" sz="2800" dirty="0">
                        <a:effectLst/>
                        <a:latin typeface="Times New Roman"/>
                        <a:ea typeface="Calibri"/>
                        <a:cs typeface="Times New Roman"/>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effectLst/>
                          <a:latin typeface="Times New Roman"/>
                          <a:ea typeface="Calibri"/>
                          <a:cs typeface="Times New Roman"/>
                        </a:rPr>
                        <a:t>100%</a:t>
                      </a: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708350716"/>
              </p:ext>
            </p:extLst>
          </p:nvPr>
        </p:nvGraphicFramePr>
        <p:xfrm>
          <a:off x="152400" y="5638800"/>
          <a:ext cx="8461375" cy="457200"/>
        </p:xfrm>
        <a:graphic>
          <a:graphicData uri="http://schemas.openxmlformats.org/drawingml/2006/table">
            <a:tbl>
              <a:tblPr firstRow="1" firstCol="1" bandRow="1"/>
              <a:tblGrid>
                <a:gridCol w="1755775"/>
                <a:gridCol w="1628775"/>
                <a:gridCol w="1692275"/>
                <a:gridCol w="1692275"/>
                <a:gridCol w="1692275"/>
              </a:tblGrid>
              <a:tr h="457200">
                <a:tc>
                  <a:txBody>
                    <a:bodyPr/>
                    <a:lstStyle/>
                    <a:p>
                      <a:pPr marL="0" marR="0">
                        <a:lnSpc>
                          <a:spcPct val="100000"/>
                        </a:lnSpc>
                        <a:spcBef>
                          <a:spcPts val="0"/>
                        </a:spcBef>
                        <a:spcAft>
                          <a:spcPts val="0"/>
                        </a:spcAft>
                      </a:pPr>
                      <a:r>
                        <a:rPr lang="en-US" sz="2400" dirty="0" smtClean="0">
                          <a:effectLst/>
                          <a:latin typeface="Times New Roman"/>
                          <a:ea typeface="Calibri"/>
                          <a:cs typeface="Times New Roman"/>
                        </a:rPr>
                        <a:t>&lt; .85 ka</a:t>
                      </a:r>
                      <a:endParaRPr lang="en-US" sz="2400" dirty="0">
                        <a:effectLst/>
                        <a:latin typeface="Times New Roman"/>
                        <a:ea typeface="Calibri"/>
                        <a:cs typeface="Times New Roman"/>
                      </a:endParaRPr>
                    </a:p>
                  </a:txBody>
                  <a:tcPr marL="68580" marR="6858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effectLst/>
                          <a:latin typeface="Times New Roman"/>
                          <a:ea typeface="Calibri"/>
                          <a:cs typeface="Times New Roman"/>
                        </a:rPr>
                        <a:t>28.6%</a:t>
                      </a:r>
                    </a:p>
                  </a:txBody>
                  <a:tcPr marL="68580" marR="6858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smtClean="0">
                          <a:effectLst/>
                          <a:latin typeface="Times New Roman"/>
                          <a:ea typeface="Calibri"/>
                          <a:cs typeface="Times New Roman"/>
                        </a:rPr>
                        <a:t>49.6%</a:t>
                      </a:r>
                      <a:endParaRPr lang="en-US" sz="2800" dirty="0">
                        <a:effectLst/>
                        <a:latin typeface="Times New Roman"/>
                        <a:ea typeface="Calibri"/>
                        <a:cs typeface="Times New Roman"/>
                      </a:endParaRPr>
                    </a:p>
                  </a:txBody>
                  <a:tcPr marL="68580" marR="6858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effectLst/>
                          <a:latin typeface="Times New Roman"/>
                          <a:ea typeface="Calibri"/>
                          <a:cs typeface="Times New Roman"/>
                        </a:rPr>
                        <a:t>54.3%</a:t>
                      </a:r>
                    </a:p>
                  </a:txBody>
                  <a:tcPr marL="68580" marR="6858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effectLst/>
                          <a:latin typeface="Times New Roman"/>
                          <a:ea typeface="Calibri"/>
                          <a:cs typeface="Times New Roman"/>
                        </a:rPr>
                        <a:t>72.5%</a:t>
                      </a:r>
                    </a:p>
                  </a:txBody>
                  <a:tcPr marL="68580" marR="68580"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468728025"/>
              </p:ext>
            </p:extLst>
          </p:nvPr>
        </p:nvGraphicFramePr>
        <p:xfrm>
          <a:off x="152400" y="5257800"/>
          <a:ext cx="8461375" cy="457200"/>
        </p:xfrm>
        <a:graphic>
          <a:graphicData uri="http://schemas.openxmlformats.org/drawingml/2006/table">
            <a:tbl>
              <a:tblPr firstRow="1" firstCol="1" bandRow="1"/>
              <a:tblGrid>
                <a:gridCol w="1755775"/>
                <a:gridCol w="1628775"/>
                <a:gridCol w="1692275"/>
                <a:gridCol w="1692275"/>
                <a:gridCol w="1692275"/>
              </a:tblGrid>
              <a:tr h="457200">
                <a:tc>
                  <a:txBody>
                    <a:bodyPr/>
                    <a:lstStyle/>
                    <a:p>
                      <a:pPr marL="0" marR="0">
                        <a:lnSpc>
                          <a:spcPct val="100000"/>
                        </a:lnSpc>
                        <a:spcBef>
                          <a:spcPts val="0"/>
                        </a:spcBef>
                        <a:spcAft>
                          <a:spcPts val="0"/>
                        </a:spcAft>
                      </a:pPr>
                      <a:r>
                        <a:rPr lang="en-US" sz="2400" dirty="0" smtClean="0">
                          <a:effectLst/>
                          <a:latin typeface="Times New Roman"/>
                          <a:ea typeface="Calibri"/>
                          <a:cs typeface="Times New Roman"/>
                        </a:rPr>
                        <a:t>1.3 </a:t>
                      </a:r>
                      <a:r>
                        <a:rPr lang="en-US" sz="2400" dirty="0">
                          <a:effectLst/>
                          <a:latin typeface="Times New Roman"/>
                          <a:ea typeface="Calibri"/>
                          <a:cs typeface="Times New Roman"/>
                        </a:rPr>
                        <a:t>– </a:t>
                      </a:r>
                      <a:r>
                        <a:rPr lang="en-US" sz="2400" dirty="0" smtClean="0">
                          <a:effectLst/>
                          <a:latin typeface="Times New Roman"/>
                          <a:ea typeface="Calibri"/>
                          <a:cs typeface="Times New Roman"/>
                        </a:rPr>
                        <a:t>.85 ka</a:t>
                      </a:r>
                      <a:endParaRPr lang="en-US" sz="2400" dirty="0">
                        <a:effectLst/>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2800" dirty="0">
                          <a:effectLst/>
                          <a:latin typeface="Times New Roman"/>
                          <a:ea typeface="Calibri"/>
                          <a:cs typeface="Times New Roman"/>
                        </a:rPr>
                        <a:t>24.5%</a:t>
                      </a: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2800" dirty="0" smtClean="0">
                          <a:effectLst/>
                          <a:latin typeface="Times New Roman"/>
                          <a:ea typeface="Calibri"/>
                          <a:cs typeface="Times New Roman"/>
                        </a:rPr>
                        <a:t>46.6%</a:t>
                      </a:r>
                      <a:endParaRPr lang="en-US" sz="2800" dirty="0">
                        <a:effectLst/>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2800" dirty="0">
                          <a:effectLst/>
                          <a:latin typeface="Times New Roman"/>
                          <a:ea typeface="Calibri"/>
                          <a:cs typeface="Times New Roman"/>
                        </a:rPr>
                        <a:t>58.9%</a:t>
                      </a: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2800" dirty="0">
                          <a:effectLst/>
                          <a:latin typeface="Times New Roman"/>
                          <a:ea typeface="Calibri"/>
                          <a:cs typeface="Times New Roman"/>
                        </a:rPr>
                        <a:t>95.6%</a:t>
                      </a:r>
                    </a:p>
                  </a:txBody>
                  <a:tcPr marL="68580" marR="68580" marT="0" marB="0">
                    <a:lnL>
                      <a:noFill/>
                    </a:lnL>
                    <a:lnR>
                      <a:noFill/>
                    </a:lnR>
                    <a:lnT>
                      <a:noFill/>
                    </a:lnT>
                    <a:lnB>
                      <a:noFill/>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187297794"/>
              </p:ext>
            </p:extLst>
          </p:nvPr>
        </p:nvGraphicFramePr>
        <p:xfrm>
          <a:off x="152400" y="4800600"/>
          <a:ext cx="8461375" cy="457200"/>
        </p:xfrm>
        <a:graphic>
          <a:graphicData uri="http://schemas.openxmlformats.org/drawingml/2006/table">
            <a:tbl>
              <a:tblPr firstRow="1" firstCol="1" bandRow="1"/>
              <a:tblGrid>
                <a:gridCol w="1755775"/>
                <a:gridCol w="1628775"/>
                <a:gridCol w="1692275"/>
                <a:gridCol w="1692275"/>
                <a:gridCol w="1692275"/>
              </a:tblGrid>
              <a:tr h="457200">
                <a:tc>
                  <a:txBody>
                    <a:bodyPr/>
                    <a:lstStyle/>
                    <a:p>
                      <a:pPr marL="0" marR="0">
                        <a:lnSpc>
                          <a:spcPct val="100000"/>
                        </a:lnSpc>
                        <a:spcBef>
                          <a:spcPts val="0"/>
                        </a:spcBef>
                        <a:spcAft>
                          <a:spcPts val="0"/>
                        </a:spcAft>
                      </a:pPr>
                      <a:r>
                        <a:rPr lang="en-US" sz="2400" dirty="0" smtClean="0">
                          <a:effectLst/>
                          <a:latin typeface="Times New Roman"/>
                          <a:ea typeface="Calibri"/>
                          <a:cs typeface="Times New Roman"/>
                        </a:rPr>
                        <a:t>3.2 </a:t>
                      </a:r>
                      <a:r>
                        <a:rPr lang="en-US" sz="2400" dirty="0">
                          <a:effectLst/>
                          <a:latin typeface="Times New Roman"/>
                          <a:ea typeface="Calibri"/>
                          <a:cs typeface="Times New Roman"/>
                        </a:rPr>
                        <a:t>– 1.3 </a:t>
                      </a:r>
                      <a:r>
                        <a:rPr lang="en-US" sz="2400" dirty="0" smtClean="0">
                          <a:effectLst/>
                          <a:latin typeface="Times New Roman"/>
                          <a:ea typeface="Calibri"/>
                          <a:cs typeface="Times New Roman"/>
                        </a:rPr>
                        <a:t>ka</a:t>
                      </a:r>
                      <a:endParaRPr lang="en-US" sz="2400" dirty="0">
                        <a:effectLst/>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2800" dirty="0">
                          <a:effectLst/>
                          <a:latin typeface="Times New Roman"/>
                          <a:ea typeface="Calibri"/>
                          <a:cs typeface="Times New Roman"/>
                        </a:rPr>
                        <a:t>11.9%</a:t>
                      </a: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2800" dirty="0" smtClean="0">
                          <a:effectLst/>
                          <a:latin typeface="Times New Roman"/>
                          <a:ea typeface="Calibri"/>
                          <a:cs typeface="Times New Roman"/>
                        </a:rPr>
                        <a:t>2.9%</a:t>
                      </a:r>
                      <a:endParaRPr lang="en-US" sz="2800" dirty="0">
                        <a:effectLst/>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2800" dirty="0">
                          <a:effectLst/>
                          <a:latin typeface="Times New Roman"/>
                          <a:ea typeface="Calibri"/>
                          <a:cs typeface="Times New Roman"/>
                        </a:rPr>
                        <a:t>0.03%</a:t>
                      </a: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2800" dirty="0">
                          <a:effectLst/>
                          <a:latin typeface="Times New Roman"/>
                          <a:ea typeface="Calibri"/>
                          <a:cs typeface="Times New Roman"/>
                        </a:rPr>
                        <a:t>0%</a:t>
                      </a:r>
                    </a:p>
                  </a:txBody>
                  <a:tcPr marL="68580" marR="68580" marT="0" marB="0">
                    <a:lnL>
                      <a:noFill/>
                    </a:lnL>
                    <a:lnR>
                      <a:noFill/>
                    </a:lnR>
                    <a:lnT>
                      <a:noFill/>
                    </a:lnT>
                    <a:lnB>
                      <a:noFill/>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10061968"/>
              </p:ext>
            </p:extLst>
          </p:nvPr>
        </p:nvGraphicFramePr>
        <p:xfrm>
          <a:off x="152400" y="4343400"/>
          <a:ext cx="8461375" cy="457200"/>
        </p:xfrm>
        <a:graphic>
          <a:graphicData uri="http://schemas.openxmlformats.org/drawingml/2006/table">
            <a:tbl>
              <a:tblPr firstRow="1" firstCol="1" bandRow="1"/>
              <a:tblGrid>
                <a:gridCol w="1755775"/>
                <a:gridCol w="1628775"/>
                <a:gridCol w="1692275"/>
                <a:gridCol w="1692275"/>
                <a:gridCol w="1692275"/>
              </a:tblGrid>
              <a:tr h="457200">
                <a:tc>
                  <a:txBody>
                    <a:bodyPr/>
                    <a:lstStyle/>
                    <a:p>
                      <a:pPr marL="0" marR="0">
                        <a:lnSpc>
                          <a:spcPct val="100000"/>
                        </a:lnSpc>
                        <a:spcBef>
                          <a:spcPts val="0"/>
                        </a:spcBef>
                        <a:spcAft>
                          <a:spcPts val="0"/>
                        </a:spcAft>
                      </a:pPr>
                      <a:r>
                        <a:rPr lang="en-US" sz="2400" dirty="0" smtClean="0">
                          <a:effectLst/>
                          <a:latin typeface="Times New Roman"/>
                          <a:ea typeface="Calibri"/>
                          <a:cs typeface="Times New Roman"/>
                        </a:rPr>
                        <a:t>10 </a:t>
                      </a:r>
                      <a:r>
                        <a:rPr lang="en-US" sz="2400" dirty="0">
                          <a:effectLst/>
                          <a:latin typeface="Times New Roman"/>
                          <a:ea typeface="Calibri"/>
                          <a:cs typeface="Times New Roman"/>
                        </a:rPr>
                        <a:t>– 3.2 </a:t>
                      </a:r>
                      <a:r>
                        <a:rPr lang="en-US" sz="2400" dirty="0" smtClean="0">
                          <a:effectLst/>
                          <a:latin typeface="Times New Roman"/>
                          <a:ea typeface="Calibri"/>
                          <a:cs typeface="Times New Roman"/>
                        </a:rPr>
                        <a:t>ka</a:t>
                      </a:r>
                      <a:endParaRPr lang="en-US" sz="2400" dirty="0">
                        <a:effectLst/>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2800" dirty="0">
                          <a:effectLst/>
                          <a:latin typeface="Times New Roman"/>
                          <a:ea typeface="Calibri"/>
                          <a:cs typeface="Times New Roman"/>
                        </a:rPr>
                        <a:t>7.6%</a:t>
                      </a: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2800" dirty="0" smtClean="0">
                          <a:effectLst/>
                          <a:latin typeface="Times New Roman"/>
                          <a:ea typeface="Calibri"/>
                          <a:cs typeface="Times New Roman"/>
                        </a:rPr>
                        <a:t>0%</a:t>
                      </a:r>
                      <a:endParaRPr lang="en-US" sz="2800" dirty="0">
                        <a:effectLst/>
                        <a:latin typeface="Times New Roman"/>
                        <a:ea typeface="Calibri"/>
                        <a:cs typeface="Times New Roman"/>
                      </a:endParaRP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2800" dirty="0">
                          <a:effectLst/>
                          <a:latin typeface="Times New Roman"/>
                          <a:ea typeface="Calibri"/>
                          <a:cs typeface="Times New Roman"/>
                        </a:rPr>
                        <a:t>0%</a:t>
                      </a:r>
                    </a:p>
                  </a:txBody>
                  <a:tcPr marL="68580" marR="68580" marT="0" marB="0">
                    <a:lnL>
                      <a:noFill/>
                    </a:lnL>
                    <a:lnR>
                      <a:noFill/>
                    </a:lnR>
                    <a:lnT>
                      <a:noFill/>
                    </a:lnT>
                    <a:lnB>
                      <a:noFill/>
                    </a:lnB>
                  </a:tcPr>
                </a:tc>
                <a:tc>
                  <a:txBody>
                    <a:bodyPr/>
                    <a:lstStyle/>
                    <a:p>
                      <a:pPr marL="0" marR="0" algn="ctr">
                        <a:lnSpc>
                          <a:spcPct val="100000"/>
                        </a:lnSpc>
                        <a:spcBef>
                          <a:spcPts val="0"/>
                        </a:spcBef>
                        <a:spcAft>
                          <a:spcPts val="0"/>
                        </a:spcAft>
                      </a:pPr>
                      <a:r>
                        <a:rPr lang="en-US" sz="2800" dirty="0">
                          <a:effectLst/>
                          <a:latin typeface="Times New Roman"/>
                          <a:ea typeface="Calibri"/>
                          <a:cs typeface="Times New Roman"/>
                        </a:rPr>
                        <a:t>0%</a:t>
                      </a:r>
                    </a:p>
                  </a:txBody>
                  <a:tcPr marL="68580" marR="68580" marT="0" marB="0">
                    <a:lnL>
                      <a:noFill/>
                    </a:lnL>
                    <a:lnR>
                      <a:noFill/>
                    </a:lnR>
                    <a:lnT>
                      <a:noFill/>
                    </a:lnT>
                    <a:lnB>
                      <a:noFill/>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598047102"/>
              </p:ext>
            </p:extLst>
          </p:nvPr>
        </p:nvGraphicFramePr>
        <p:xfrm>
          <a:off x="152400" y="3901439"/>
          <a:ext cx="8461375" cy="441961"/>
        </p:xfrm>
        <a:graphic>
          <a:graphicData uri="http://schemas.openxmlformats.org/drawingml/2006/table">
            <a:tbl>
              <a:tblPr firstRow="1" firstCol="1" bandRow="1"/>
              <a:tblGrid>
                <a:gridCol w="1755775"/>
                <a:gridCol w="1628775"/>
                <a:gridCol w="1692275"/>
                <a:gridCol w="1692275"/>
                <a:gridCol w="1692275"/>
              </a:tblGrid>
              <a:tr h="441961">
                <a:tc>
                  <a:txBody>
                    <a:bodyPr/>
                    <a:lstStyle/>
                    <a:p>
                      <a:pPr marL="0" marR="0">
                        <a:lnSpc>
                          <a:spcPct val="100000"/>
                        </a:lnSpc>
                        <a:spcBef>
                          <a:spcPts val="0"/>
                        </a:spcBef>
                        <a:spcAft>
                          <a:spcPts val="0"/>
                        </a:spcAft>
                      </a:pPr>
                      <a:r>
                        <a:rPr lang="en-US" sz="2400" dirty="0" smtClean="0">
                          <a:effectLst/>
                          <a:latin typeface="Times New Roman"/>
                          <a:ea typeface="Calibri"/>
                          <a:cs typeface="Times New Roman"/>
                        </a:rPr>
                        <a:t>87 – 10 ka</a:t>
                      </a:r>
                      <a:endParaRPr lang="en-US" sz="2400" dirty="0">
                        <a:effectLst/>
                        <a:latin typeface="Times New Roman"/>
                        <a:ea typeface="Calibri"/>
                        <a:cs typeface="Times New Roman"/>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smtClean="0">
                          <a:effectLst/>
                          <a:latin typeface="Times New Roman"/>
                          <a:ea typeface="Calibri"/>
                          <a:cs typeface="Times New Roman"/>
                        </a:rPr>
                        <a:t>31.0%</a:t>
                      </a:r>
                      <a:endParaRPr lang="en-US" sz="2800" dirty="0">
                        <a:effectLst/>
                        <a:latin typeface="Times New Roman"/>
                        <a:ea typeface="Calibri"/>
                        <a:cs typeface="Times New Roman"/>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smtClean="0">
                          <a:effectLst/>
                          <a:latin typeface="Times New Roman"/>
                          <a:ea typeface="Calibri"/>
                          <a:cs typeface="Times New Roman"/>
                        </a:rPr>
                        <a:t>51.0%</a:t>
                      </a:r>
                      <a:endParaRPr lang="en-US" sz="2800" dirty="0">
                        <a:effectLst/>
                        <a:latin typeface="Times New Roman"/>
                        <a:ea typeface="Calibri"/>
                        <a:cs typeface="Times New Roman"/>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effectLst/>
                          <a:latin typeface="Times New Roman"/>
                          <a:ea typeface="Calibri"/>
                          <a:cs typeface="Times New Roman"/>
                        </a:rPr>
                        <a:t>55.1%</a:t>
                      </a: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2800" dirty="0">
                          <a:effectLst/>
                          <a:latin typeface="Times New Roman"/>
                          <a:ea typeface="Calibri"/>
                          <a:cs typeface="Times New Roman"/>
                        </a:rPr>
                        <a:t>98.2%</a:t>
                      </a: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bl>
          </a:graphicData>
        </a:graphic>
      </p:graphicFrame>
      <p:sp>
        <p:nvSpPr>
          <p:cNvPr id="11" name="Rectangle 10"/>
          <p:cNvSpPr/>
          <p:nvPr/>
        </p:nvSpPr>
        <p:spPr>
          <a:xfrm>
            <a:off x="152400" y="5641075"/>
            <a:ext cx="8534400" cy="38100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4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4" name="Content Placeholder 3"/>
          <p:cNvSpPr>
            <a:spLocks noGrp="1"/>
          </p:cNvSpPr>
          <p:nvPr>
            <p:ph idx="1"/>
          </p:nvPr>
        </p:nvSpPr>
        <p:spPr/>
        <p:txBody>
          <a:bodyPr>
            <a:normAutofit lnSpcReduction="10000"/>
          </a:bodyPr>
          <a:lstStyle/>
          <a:p>
            <a:r>
              <a:rPr lang="en-US" dirty="0"/>
              <a:t>Historically, bison are native to </a:t>
            </a:r>
            <a:r>
              <a:rPr lang="en-US" dirty="0" smtClean="0"/>
              <a:t>the Colorado Plateau, greater </a:t>
            </a:r>
            <a:r>
              <a:rPr lang="en-US" dirty="0"/>
              <a:t>Grand Canyon area, GRCA, and </a:t>
            </a:r>
            <a:r>
              <a:rPr lang="en-US" dirty="0" smtClean="0"/>
              <a:t>the KNF.</a:t>
            </a:r>
          </a:p>
          <a:p>
            <a:r>
              <a:rPr lang="en-US" dirty="0" smtClean="0"/>
              <a:t>It is necessary to view the paleontological record as well as the archeological record for a complete understanding.</a:t>
            </a:r>
          </a:p>
          <a:p>
            <a:r>
              <a:rPr lang="en-US" dirty="0" smtClean="0"/>
              <a:t>This is an on-going portion of my thesis in which I address conservational implications. I plan on publishing soon! Be on the look out.</a:t>
            </a:r>
            <a:endParaRPr lang="en-US" dirty="0"/>
          </a:p>
        </p:txBody>
      </p:sp>
    </p:spTree>
    <p:extLst>
      <p:ext uri="{BB962C8B-B14F-4D97-AF65-F5344CB8AC3E}">
        <p14:creationId xmlns:p14="http://schemas.microsoft.com/office/powerpoint/2010/main" val="24072475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House Rock Valley Wildlife Area Bison History</a:t>
            </a:r>
            <a:endParaRPr lang="en-US" dirty="0"/>
          </a:p>
        </p:txBody>
      </p:sp>
      <p:pic>
        <p:nvPicPr>
          <p:cNvPr id="5" name="Content Placeholder 4" descr="C:\Users\Jeff\Documents\0_Thesis\CJ Jones with cattalo_large.jpe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460663" y="2474956"/>
            <a:ext cx="4031673" cy="277645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p:txBody>
          <a:bodyPr>
            <a:normAutofit fontScale="77500" lnSpcReduction="20000"/>
          </a:bodyPr>
          <a:lstStyle/>
          <a:p>
            <a:r>
              <a:rPr lang="en-US" dirty="0" smtClean="0"/>
              <a:t>1905 – C.J. “Buffalo” Jones introduce bison to North Rim of the Grand Canyon </a:t>
            </a:r>
          </a:p>
          <a:p>
            <a:r>
              <a:rPr lang="en-US" dirty="0" smtClean="0"/>
              <a:t>Crossbred these bison with cattle and created ‘cattalo’</a:t>
            </a:r>
          </a:p>
          <a:p>
            <a:r>
              <a:rPr lang="en-US" dirty="0" smtClean="0"/>
              <a:t>Thought to be hardy for the dry conditions and be more productive on less grass</a:t>
            </a:r>
          </a:p>
          <a:p>
            <a:r>
              <a:rPr lang="en-US" dirty="0" smtClean="0"/>
              <a:t>These animals, however, prove to be difficult to breed unless there is either greater than 5/8 cattle or 5/8 bison genes</a:t>
            </a:r>
          </a:p>
          <a:p>
            <a:r>
              <a:rPr lang="en-US" dirty="0" smtClean="0"/>
              <a:t>350 individuals thrive </a:t>
            </a:r>
            <a:r>
              <a:rPr lang="en-US" dirty="0"/>
              <a:t>today in the </a:t>
            </a:r>
            <a:r>
              <a:rPr lang="en-US" dirty="0" smtClean="0"/>
              <a:t>HRVWA</a:t>
            </a:r>
            <a:r>
              <a:rPr lang="en-US" dirty="0"/>
              <a:t> </a:t>
            </a:r>
            <a:r>
              <a:rPr lang="en-US" dirty="0" smtClean="0"/>
              <a:t>herd</a:t>
            </a:r>
            <a:endParaRPr lang="en-US" dirty="0"/>
          </a:p>
        </p:txBody>
      </p:sp>
      <p:sp>
        <p:nvSpPr>
          <p:cNvPr id="6" name="TextBox 5"/>
          <p:cNvSpPr txBox="1"/>
          <p:nvPr/>
        </p:nvSpPr>
        <p:spPr>
          <a:xfrm>
            <a:off x="152400" y="1491397"/>
            <a:ext cx="4419600" cy="830997"/>
          </a:xfrm>
          <a:prstGeom prst="rect">
            <a:avLst/>
          </a:prstGeom>
          <a:noFill/>
        </p:spPr>
        <p:txBody>
          <a:bodyPr wrap="square" rtlCol="0">
            <a:spAutoFit/>
          </a:bodyPr>
          <a:lstStyle/>
          <a:p>
            <a:r>
              <a:rPr lang="en-US" sz="2400" b="1" dirty="0" smtClean="0"/>
              <a:t>This is what Kaibab ‘cattalo’ looked like 110 years ago</a:t>
            </a:r>
            <a:endParaRPr lang="en-US" sz="2400" b="1" dirty="0"/>
          </a:p>
        </p:txBody>
      </p:sp>
      <p:grpSp>
        <p:nvGrpSpPr>
          <p:cNvPr id="7" name="Group 6"/>
          <p:cNvGrpSpPr/>
          <p:nvPr/>
        </p:nvGrpSpPr>
        <p:grpSpPr>
          <a:xfrm>
            <a:off x="162231" y="1491397"/>
            <a:ext cx="4409769" cy="5075570"/>
            <a:chOff x="2909248" y="585716"/>
            <a:chExt cx="6041403" cy="6953554"/>
          </a:xfrm>
        </p:grpSpPr>
        <p:grpSp>
          <p:nvGrpSpPr>
            <p:cNvPr id="8" name="Group 7"/>
            <p:cNvGrpSpPr/>
            <p:nvPr/>
          </p:nvGrpSpPr>
          <p:grpSpPr>
            <a:xfrm>
              <a:off x="2909248" y="585716"/>
              <a:ext cx="6041403" cy="5815084"/>
              <a:chOff x="2960429" y="533400"/>
              <a:chExt cx="6041403" cy="5815084"/>
            </a:xfrm>
          </p:grpSpPr>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 b="11131"/>
              <a:stretch/>
            </p:blipFill>
            <p:spPr bwMode="auto">
              <a:xfrm>
                <a:off x="2960429" y="533400"/>
                <a:ext cx="6041403" cy="5815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163935" y="720095"/>
                <a:ext cx="2650246" cy="505986"/>
              </a:xfrm>
              <a:prstGeom prst="rect">
                <a:avLst/>
              </a:prstGeom>
              <a:noFill/>
            </p:spPr>
            <p:txBody>
              <a:bodyPr wrap="square" rtlCol="0">
                <a:spAutoFit/>
              </a:bodyPr>
              <a:lstStyle/>
              <a:p>
                <a:pPr algn="ctr"/>
                <a:r>
                  <a:rPr lang="en-US" dirty="0" err="1" smtClean="0"/>
                  <a:t>Minard</a:t>
                </a:r>
                <a:r>
                  <a:rPr lang="en-US" dirty="0" smtClean="0"/>
                  <a:t>, 2010</a:t>
                </a:r>
                <a:endParaRPr lang="en-US" dirty="0"/>
              </a:p>
            </p:txBody>
          </p:sp>
        </p:grpSp>
        <p:sp>
          <p:nvSpPr>
            <p:cNvPr id="9" name="TextBox 8"/>
            <p:cNvSpPr txBox="1"/>
            <p:nvPr/>
          </p:nvSpPr>
          <p:spPr>
            <a:xfrm>
              <a:off x="2935734" y="6400800"/>
              <a:ext cx="6014915" cy="1138470"/>
            </a:xfrm>
            <a:prstGeom prst="rect">
              <a:avLst/>
            </a:prstGeom>
            <a:noFill/>
          </p:spPr>
          <p:txBody>
            <a:bodyPr wrap="square" rtlCol="0">
              <a:spAutoFit/>
            </a:bodyPr>
            <a:lstStyle/>
            <a:p>
              <a:r>
                <a:rPr lang="en-US" sz="2400" b="1" dirty="0" smtClean="0"/>
                <a:t>This is what Kaibab ‘cattalo’ look like today</a:t>
              </a:r>
              <a:endParaRPr lang="en-US" sz="2400" b="1" dirty="0"/>
            </a:p>
          </p:txBody>
        </p:sp>
      </p:grpSp>
    </p:spTree>
    <p:extLst>
      <p:ext uri="{BB962C8B-B14F-4D97-AF65-F5344CB8AC3E}">
        <p14:creationId xmlns:p14="http://schemas.microsoft.com/office/powerpoint/2010/main" val="427836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9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543300"/>
            <a:ext cx="4419600" cy="3314700"/>
          </a:xfrm>
          <a:prstGeom prst="rect">
            <a:avLst/>
          </a:prstGeom>
        </p:spPr>
      </p:pic>
      <p:sp>
        <p:nvSpPr>
          <p:cNvPr id="14" name="Rectangle 13"/>
          <p:cNvSpPr/>
          <p:nvPr/>
        </p:nvSpPr>
        <p:spPr>
          <a:xfrm>
            <a:off x="228600" y="4343400"/>
            <a:ext cx="8382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3340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References and Acknowledgements</a:t>
            </a:r>
            <a:endParaRPr lang="en-US" dirty="0"/>
          </a:p>
        </p:txBody>
      </p:sp>
      <p:sp>
        <p:nvSpPr>
          <p:cNvPr id="3" name="TextBox 2"/>
          <p:cNvSpPr txBox="1"/>
          <p:nvPr/>
        </p:nvSpPr>
        <p:spPr>
          <a:xfrm>
            <a:off x="152400" y="1371600"/>
            <a:ext cx="8839200" cy="6463308"/>
          </a:xfrm>
          <a:prstGeom prst="rect">
            <a:avLst/>
          </a:prstGeom>
          <a:noFill/>
        </p:spPr>
        <p:txBody>
          <a:bodyPr wrap="square" numCol="2" rtlCol="0">
            <a:spAutoFit/>
          </a:bodyPr>
          <a:lstStyle/>
          <a:p>
            <a:pPr marL="231775" indent="-231775"/>
            <a:r>
              <a:rPr lang="en-US" sz="1400" dirty="0" smtClean="0"/>
              <a:t>Blakey</a:t>
            </a:r>
            <a:r>
              <a:rPr lang="en-US" sz="1400" dirty="0"/>
              <a:t>, R. C. and </a:t>
            </a:r>
            <a:r>
              <a:rPr lang="en-US" sz="1400" dirty="0" err="1"/>
              <a:t>Ranney</a:t>
            </a:r>
            <a:r>
              <a:rPr lang="en-US" sz="1400" dirty="0"/>
              <a:t>, W. 2008. Ancient Landscapes of the Colorado Plateau: (Grand Canyon). Grand Canyon Association. 176 </a:t>
            </a:r>
            <a:r>
              <a:rPr lang="en-US" sz="1400" dirty="0" smtClean="0"/>
              <a:t>pp.</a:t>
            </a:r>
          </a:p>
          <a:p>
            <a:pPr marL="231775" indent="-231775"/>
            <a:r>
              <a:rPr lang="pt-BR" sz="1400" dirty="0"/>
              <a:t>Cantino, P. D. and K. de Queiroz. 2010. PhyloCode: International Code of Phylogenetic Nomenclature. Ohio University 4(c): 102 p</a:t>
            </a:r>
            <a:r>
              <a:rPr lang="pt-BR" sz="1400" dirty="0" smtClean="0"/>
              <a:t>.</a:t>
            </a:r>
          </a:p>
          <a:p>
            <a:pPr marL="231775" indent="-231775"/>
            <a:r>
              <a:rPr lang="en-US" sz="1400" dirty="0" smtClean="0"/>
              <a:t>Google. </a:t>
            </a:r>
            <a:r>
              <a:rPr lang="en-US" sz="1400" dirty="0"/>
              <a:t>2014. </a:t>
            </a:r>
            <a:r>
              <a:rPr lang="en-US" sz="1400" dirty="0" smtClean="0"/>
              <a:t>Google Earth (Version 7.1.2.2041). Available at </a:t>
            </a:r>
            <a:r>
              <a:rPr lang="en-US" sz="1400" dirty="0" smtClean="0">
                <a:hlinkClick r:id="rId2"/>
              </a:rPr>
              <a:t>http</a:t>
            </a:r>
            <a:r>
              <a:rPr lang="en-US" sz="1400" dirty="0">
                <a:hlinkClick r:id="rId2"/>
              </a:rPr>
              <a:t>://www.google.com/earth</a:t>
            </a:r>
            <a:r>
              <a:rPr lang="en-US" sz="1400" dirty="0" smtClean="0">
                <a:hlinkClick r:id="rId2"/>
              </a:rPr>
              <a:t>/</a:t>
            </a:r>
            <a:r>
              <a:rPr lang="en-US" sz="1400" dirty="0" smtClean="0"/>
              <a:t>. Accessed 10/7/2013.</a:t>
            </a:r>
          </a:p>
          <a:p>
            <a:pPr marL="231775" indent="-231775"/>
            <a:r>
              <a:rPr lang="pt-BR" sz="1400" dirty="0"/>
              <a:t>Douglas, K. C., N. D. Halbert, C. Kolenda, C. Childers, D. L. Hunter, and J. N. Derr. 2011. Complete mitochondrial DNA sequence analysis of Bison bison and bison-cattle hybrids: function and phylogeny. Mitochondrian 11:166-175</a:t>
            </a:r>
            <a:r>
              <a:rPr lang="pt-BR" sz="1400" dirty="0" smtClean="0"/>
              <a:t>.</a:t>
            </a:r>
          </a:p>
          <a:p>
            <a:pPr marL="231775" indent="-231775"/>
            <a:r>
              <a:rPr lang="en-US" sz="1400" dirty="0" smtClean="0"/>
              <a:t>Larson</a:t>
            </a:r>
            <a:r>
              <a:rPr lang="en-US" sz="1400" dirty="0"/>
              <a:t>, A., A. </a:t>
            </a:r>
            <a:r>
              <a:rPr lang="en-US" sz="1400" dirty="0" err="1"/>
              <a:t>Henn</a:t>
            </a:r>
            <a:r>
              <a:rPr lang="en-US" sz="1400" dirty="0"/>
              <a:t>, C. </a:t>
            </a:r>
            <a:r>
              <a:rPr lang="en-US" sz="1400" dirty="0" err="1"/>
              <a:t>Cultra</a:t>
            </a:r>
            <a:r>
              <a:rPr lang="en-US" sz="1400" dirty="0"/>
              <a:t>, C. Ray, K. </a:t>
            </a:r>
            <a:r>
              <a:rPr lang="en-US" sz="1400" dirty="0" err="1"/>
              <a:t>Wadsak</a:t>
            </a:r>
            <a:r>
              <a:rPr lang="en-US" sz="1400" dirty="0"/>
              <a:t>, M. </a:t>
            </a:r>
            <a:r>
              <a:rPr lang="en-US" sz="1400" dirty="0" err="1"/>
              <a:t>Henn</a:t>
            </a:r>
            <a:r>
              <a:rPr lang="en-US" sz="1400" dirty="0"/>
              <a:t>, R. </a:t>
            </a:r>
            <a:r>
              <a:rPr lang="en-US" sz="1400" dirty="0" err="1"/>
              <a:t>Bergamini</a:t>
            </a:r>
            <a:r>
              <a:rPr lang="en-US" sz="1400" dirty="0"/>
              <a:t>, T. Sisk, and C. Hutchinson. Bison in the Grand Canyon Region: implications and recommendations. Unpublished report for Grand Canyon National Park, Arizona Game &amp; Fish Department, U.S. Forest Service, Grand Canyon Trust, and other stakeholders. 34 pp.</a:t>
            </a:r>
          </a:p>
          <a:p>
            <a:pPr marL="231775" indent="-231775"/>
            <a:r>
              <a:rPr lang="en-US" sz="1400" dirty="0" err="1" smtClean="0"/>
              <a:t>Minard</a:t>
            </a:r>
            <a:r>
              <a:rPr lang="en-US" sz="1400" dirty="0"/>
              <a:t>, A. 2010. Bison in the Grand Canyon? Four Corners </a:t>
            </a:r>
            <a:r>
              <a:rPr lang="en-US" sz="1400" dirty="0" err="1"/>
              <a:t>FreePress</a:t>
            </a:r>
            <a:r>
              <a:rPr lang="en-US" sz="1400" dirty="0"/>
              <a:t>. February, 2010. Accessed Jan. 2013</a:t>
            </a:r>
            <a:r>
              <a:rPr lang="en-US" sz="1400" dirty="0" smtClean="0"/>
              <a:t>.</a:t>
            </a:r>
          </a:p>
          <a:p>
            <a:pPr marL="231775" indent="-231775"/>
            <a:endParaRPr lang="en-US" sz="1600" dirty="0"/>
          </a:p>
          <a:p>
            <a:pPr marL="231775" indent="-231775"/>
            <a:endParaRPr lang="en-US" sz="1600" dirty="0" smtClean="0"/>
          </a:p>
          <a:p>
            <a:pPr marL="231775" indent="-231775"/>
            <a:endParaRPr lang="en-US" sz="1600" dirty="0"/>
          </a:p>
          <a:p>
            <a:pPr marL="231775" indent="-231775"/>
            <a:endParaRPr lang="en-US" dirty="0"/>
          </a:p>
          <a:p>
            <a:pPr marL="233363" indent="-233363" algn="ctr">
              <a:lnSpc>
                <a:spcPct val="150000"/>
              </a:lnSpc>
            </a:pPr>
            <a:endParaRPr lang="en-US" dirty="0" smtClean="0"/>
          </a:p>
          <a:p>
            <a:pPr marL="233363" indent="-233363" algn="ctr">
              <a:lnSpc>
                <a:spcPct val="150000"/>
              </a:lnSpc>
            </a:pPr>
            <a:r>
              <a:rPr lang="en-US" dirty="0" smtClean="0"/>
              <a:t>A </a:t>
            </a:r>
            <a:r>
              <a:rPr lang="en-US" b="1" dirty="0" smtClean="0"/>
              <a:t>BIG</a:t>
            </a:r>
            <a:r>
              <a:rPr lang="en-US" dirty="0" smtClean="0"/>
              <a:t> thanks to:</a:t>
            </a:r>
          </a:p>
          <a:p>
            <a:pPr marL="285750" indent="-285750">
              <a:lnSpc>
                <a:spcPct val="150000"/>
              </a:lnSpc>
              <a:buFont typeface="Arial" panose="020B0604020202020204" pitchFamily="34" charset="0"/>
              <a:buChar char="•"/>
            </a:pPr>
            <a:r>
              <a:rPr lang="en-US" dirty="0" smtClean="0"/>
              <a:t>Access </a:t>
            </a:r>
            <a:r>
              <a:rPr lang="en-US" dirty="0"/>
              <a:t>to </a:t>
            </a:r>
            <a:r>
              <a:rPr lang="en-US" dirty="0" smtClean="0"/>
              <a:t>collections</a:t>
            </a:r>
            <a:endParaRPr lang="en-US" dirty="0"/>
          </a:p>
          <a:p>
            <a:pPr marL="231775" indent="-231775">
              <a:lnSpc>
                <a:spcPct val="150000"/>
              </a:lnSpc>
            </a:pPr>
            <a:r>
              <a:rPr lang="en-US" dirty="0"/>
              <a:t>Museum of Northern Arizona</a:t>
            </a:r>
          </a:p>
          <a:p>
            <a:pPr marL="231775" indent="-231775">
              <a:lnSpc>
                <a:spcPct val="150000"/>
              </a:lnSpc>
            </a:pPr>
            <a:r>
              <a:rPr lang="en-US" dirty="0" smtClean="0"/>
              <a:t>Grand Canyon National Park</a:t>
            </a:r>
          </a:p>
          <a:p>
            <a:pPr marL="231775" indent="-231775">
              <a:lnSpc>
                <a:spcPct val="150000"/>
              </a:lnSpc>
            </a:pPr>
            <a:r>
              <a:rPr lang="en-US" dirty="0" smtClean="0"/>
              <a:t>Zion National Park</a:t>
            </a:r>
          </a:p>
          <a:p>
            <a:pPr marL="285750" indent="-285750">
              <a:lnSpc>
                <a:spcPct val="150000"/>
              </a:lnSpc>
              <a:buFont typeface="Arial" panose="020B0604020202020204" pitchFamily="34" charset="0"/>
              <a:buChar char="•"/>
            </a:pPr>
            <a:r>
              <a:rPr lang="en-US" dirty="0" smtClean="0"/>
              <a:t>For funding</a:t>
            </a:r>
          </a:p>
          <a:p>
            <a:pPr marL="231775" indent="-231775">
              <a:lnSpc>
                <a:spcPct val="150000"/>
              </a:lnSpc>
            </a:pPr>
            <a:r>
              <a:rPr lang="en-US" dirty="0" smtClean="0"/>
              <a:t>The National Buffalo Foundation</a:t>
            </a:r>
          </a:p>
          <a:p>
            <a:pPr marL="231775" indent="-231775">
              <a:lnSpc>
                <a:spcPct val="150000"/>
              </a:lnSpc>
            </a:pPr>
            <a:r>
              <a:rPr lang="en-US" dirty="0" smtClean="0"/>
              <a:t>Experiment.com</a:t>
            </a:r>
          </a:p>
          <a:p>
            <a:pPr marL="231775" indent="-231775">
              <a:lnSpc>
                <a:spcPct val="150000"/>
              </a:lnSpc>
            </a:pPr>
            <a:r>
              <a:rPr lang="en-US" dirty="0" smtClean="0"/>
              <a:t>ETSU Don Sundquist Center of Excellence in Paleontology</a:t>
            </a:r>
          </a:p>
          <a:p>
            <a:pPr marL="231775" indent="-231775">
              <a:lnSpc>
                <a:spcPct val="150000"/>
              </a:lnSpc>
            </a:pPr>
            <a:r>
              <a:rPr lang="en-US" dirty="0" smtClean="0"/>
              <a:t>ETSU Graduate Student Research Grant</a:t>
            </a:r>
          </a:p>
        </p:txBody>
      </p:sp>
    </p:spTree>
    <p:extLst>
      <p:ext uri="{BB962C8B-B14F-4D97-AF65-F5344CB8AC3E}">
        <p14:creationId xmlns:p14="http://schemas.microsoft.com/office/powerpoint/2010/main" val="30716296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Experiment.com Supporters</a:t>
            </a:r>
            <a:endParaRPr lang="en-US" dirty="0"/>
          </a:p>
        </p:txBody>
      </p:sp>
      <p:sp>
        <p:nvSpPr>
          <p:cNvPr id="3" name="TextBox 2"/>
          <p:cNvSpPr txBox="1"/>
          <p:nvPr/>
        </p:nvSpPr>
        <p:spPr>
          <a:xfrm>
            <a:off x="454925" y="1752601"/>
            <a:ext cx="3278875" cy="4401205"/>
          </a:xfrm>
          <a:prstGeom prst="rect">
            <a:avLst/>
          </a:prstGeom>
          <a:noFill/>
        </p:spPr>
        <p:txBody>
          <a:bodyPr wrap="square" numCol="1" rtlCol="0">
            <a:spAutoFit/>
          </a:bodyPr>
          <a:lstStyle/>
          <a:p>
            <a:pPr>
              <a:tabLst>
                <a:tab pos="968375" algn="l"/>
              </a:tabLst>
            </a:pPr>
            <a:r>
              <a:rPr lang="en-US" sz="2800" dirty="0" smtClean="0"/>
              <a:t>Pat Monaco</a:t>
            </a:r>
          </a:p>
          <a:p>
            <a:r>
              <a:rPr lang="en-US" sz="2800" dirty="0" smtClean="0"/>
              <a:t>Aimee Finn</a:t>
            </a:r>
          </a:p>
          <a:p>
            <a:r>
              <a:rPr lang="en-US" sz="2800" dirty="0" smtClean="0"/>
              <a:t>Jason </a:t>
            </a:r>
            <a:r>
              <a:rPr lang="en-US" sz="2800" dirty="0"/>
              <a:t>P. </a:t>
            </a:r>
            <a:r>
              <a:rPr lang="en-US" sz="2800" dirty="0" smtClean="0"/>
              <a:t>Schein</a:t>
            </a:r>
          </a:p>
          <a:p>
            <a:r>
              <a:rPr lang="en-US" sz="2800" dirty="0" err="1" smtClean="0"/>
              <a:t>Skander</a:t>
            </a:r>
            <a:r>
              <a:rPr lang="en-US" sz="2800" dirty="0" smtClean="0"/>
              <a:t> </a:t>
            </a:r>
            <a:r>
              <a:rPr lang="en-US" sz="2800" dirty="0" err="1" smtClean="0"/>
              <a:t>Mzali</a:t>
            </a:r>
            <a:endParaRPr lang="en-US" sz="2800" dirty="0" smtClean="0"/>
          </a:p>
          <a:p>
            <a:r>
              <a:rPr lang="en-US" sz="2800" dirty="0" smtClean="0"/>
              <a:t>Hello World</a:t>
            </a:r>
          </a:p>
          <a:p>
            <a:r>
              <a:rPr lang="en-US" sz="2800" dirty="0" smtClean="0"/>
              <a:t>Denny Luan</a:t>
            </a:r>
          </a:p>
          <a:p>
            <a:r>
              <a:rPr lang="en-US" sz="2800" dirty="0" smtClean="0"/>
              <a:t>Amy Billings</a:t>
            </a:r>
          </a:p>
          <a:p>
            <a:r>
              <a:rPr lang="en-US" sz="2800" dirty="0" smtClean="0"/>
              <a:t>Jeffrey </a:t>
            </a:r>
            <a:r>
              <a:rPr lang="en-US" sz="2800" dirty="0" err="1" smtClean="0"/>
              <a:t>Supplee</a:t>
            </a:r>
            <a:endParaRPr lang="en-US" sz="2800" dirty="0" smtClean="0"/>
          </a:p>
          <a:p>
            <a:r>
              <a:rPr lang="en-US" sz="2800" dirty="0" smtClean="0"/>
              <a:t>Carolyn Gilmore</a:t>
            </a:r>
          </a:p>
          <a:p>
            <a:r>
              <a:rPr lang="en-US" sz="2800" dirty="0" smtClean="0"/>
              <a:t>Nancy Greenwood</a:t>
            </a:r>
          </a:p>
        </p:txBody>
      </p:sp>
      <p:sp>
        <p:nvSpPr>
          <p:cNvPr id="4" name="TextBox 3"/>
          <p:cNvSpPr txBox="1"/>
          <p:nvPr/>
        </p:nvSpPr>
        <p:spPr>
          <a:xfrm>
            <a:off x="5257800" y="6400800"/>
            <a:ext cx="3737242" cy="369332"/>
          </a:xfrm>
          <a:prstGeom prst="rect">
            <a:avLst/>
          </a:prstGeom>
          <a:noFill/>
        </p:spPr>
        <p:txBody>
          <a:bodyPr wrap="none" rtlCol="0">
            <a:spAutoFit/>
          </a:bodyPr>
          <a:lstStyle/>
          <a:p>
            <a:pPr algn="r"/>
            <a:r>
              <a:rPr lang="en-US" dirty="0" smtClean="0"/>
              <a:t>Thank You for Supporting Science!</a:t>
            </a:r>
            <a:endParaRPr lang="en-US" dirty="0"/>
          </a:p>
        </p:txBody>
      </p:sp>
      <p:sp>
        <p:nvSpPr>
          <p:cNvPr id="5" name="Rectangle 4"/>
          <p:cNvSpPr/>
          <p:nvPr/>
        </p:nvSpPr>
        <p:spPr>
          <a:xfrm>
            <a:off x="4267200" y="1736258"/>
            <a:ext cx="4727841" cy="4401205"/>
          </a:xfrm>
          <a:prstGeom prst="rect">
            <a:avLst/>
          </a:prstGeom>
        </p:spPr>
        <p:txBody>
          <a:bodyPr wrap="square">
            <a:spAutoFit/>
          </a:bodyPr>
          <a:lstStyle/>
          <a:p>
            <a:r>
              <a:rPr lang="en-US" sz="2800" dirty="0"/>
              <a:t>April Carr</a:t>
            </a:r>
          </a:p>
          <a:p>
            <a:r>
              <a:rPr lang="en-US" sz="2800" dirty="0"/>
              <a:t>Rachel Pike</a:t>
            </a:r>
          </a:p>
          <a:p>
            <a:r>
              <a:rPr lang="en-US" sz="2800" dirty="0"/>
              <a:t>Jennifer Barber</a:t>
            </a:r>
          </a:p>
          <a:p>
            <a:r>
              <a:rPr lang="en-US" sz="2800" dirty="0"/>
              <a:t>Linda Cox</a:t>
            </a:r>
          </a:p>
          <a:p>
            <a:r>
              <a:rPr lang="en-US" sz="2800" dirty="0"/>
              <a:t>Kimber Short</a:t>
            </a:r>
          </a:p>
          <a:p>
            <a:r>
              <a:rPr lang="en-US" sz="2800" dirty="0"/>
              <a:t>Andrew Joyner</a:t>
            </a:r>
          </a:p>
          <a:p>
            <a:r>
              <a:rPr lang="en-US" sz="2800" dirty="0"/>
              <a:t>Sandra Swift</a:t>
            </a:r>
          </a:p>
          <a:p>
            <a:r>
              <a:rPr lang="en-US" sz="2800" dirty="0"/>
              <a:t>Gail Griffin</a:t>
            </a:r>
          </a:p>
          <a:p>
            <a:r>
              <a:rPr lang="en-US" sz="2800" dirty="0"/>
              <a:t>Ginger Keller-Ferguson</a:t>
            </a:r>
          </a:p>
          <a:p>
            <a:r>
              <a:rPr lang="en-US" sz="2800" dirty="0"/>
              <a:t>Kayla </a:t>
            </a:r>
            <a:r>
              <a:rPr lang="en-US" sz="2800" dirty="0" err="1"/>
              <a:t>Badamo</a:t>
            </a:r>
            <a:endParaRPr lang="en-US" sz="2800" dirty="0"/>
          </a:p>
        </p:txBody>
      </p:sp>
    </p:spTree>
    <p:extLst>
      <p:ext uri="{BB962C8B-B14F-4D97-AF65-F5344CB8AC3E}">
        <p14:creationId xmlns:p14="http://schemas.microsoft.com/office/powerpoint/2010/main" val="3009625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399" y="964407"/>
            <a:ext cx="8839201" cy="1321593"/>
            <a:chOff x="5943" y="2190"/>
            <a:chExt cx="8827313" cy="1321593"/>
          </a:xfrm>
        </p:grpSpPr>
        <p:sp>
          <p:nvSpPr>
            <p:cNvPr id="3" name="Rounded Rectangle 2"/>
            <p:cNvSpPr/>
            <p:nvPr/>
          </p:nvSpPr>
          <p:spPr>
            <a:xfrm>
              <a:off x="5943" y="2190"/>
              <a:ext cx="8827313" cy="1321593"/>
            </a:xfrm>
            <a:prstGeom prst="roundRect">
              <a:avLst>
                <a:gd name="adj" fmla="val 10000"/>
              </a:avLst>
            </a:prstGeom>
          </p:spPr>
          <p:style>
            <a:lnRef idx="2">
              <a:schemeClr val="lt1">
                <a:hueOff val="0"/>
                <a:satOff val="0"/>
                <a:lumOff val="0"/>
                <a:alphaOff val="0"/>
              </a:schemeClr>
            </a:lnRef>
            <a:fillRef idx="1">
              <a:schemeClr val="accent1">
                <a:shade val="60000"/>
                <a:hueOff val="0"/>
                <a:satOff val="0"/>
                <a:lumOff val="0"/>
                <a:alphaOff val="0"/>
              </a:schemeClr>
            </a:fillRef>
            <a:effectRef idx="0">
              <a:schemeClr val="accent1">
                <a:shade val="60000"/>
                <a:hueOff val="0"/>
                <a:satOff val="0"/>
                <a:lumOff val="0"/>
                <a:alphaOff val="0"/>
              </a:schemeClr>
            </a:effectRef>
            <a:fontRef idx="minor">
              <a:schemeClr val="lt1"/>
            </a:fontRef>
          </p:style>
        </p:sp>
        <p:sp>
          <p:nvSpPr>
            <p:cNvPr id="4" name="Rounded Rectangle 4"/>
            <p:cNvSpPr/>
            <p:nvPr/>
          </p:nvSpPr>
          <p:spPr>
            <a:xfrm>
              <a:off x="44651" y="40898"/>
              <a:ext cx="8749897" cy="12441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kern="1200" dirty="0" smtClean="0"/>
                <a:t>Are </a:t>
              </a:r>
              <a:r>
                <a:rPr lang="en-US" sz="3200" b="0" i="1" kern="1200" dirty="0" smtClean="0"/>
                <a:t>Bison</a:t>
              </a:r>
              <a:r>
                <a:rPr lang="en-US" sz="3200" b="0" kern="1200" dirty="0" smtClean="0"/>
                <a:t> </a:t>
              </a:r>
              <a:r>
                <a:rPr lang="en-US" sz="3200" kern="1200" dirty="0" smtClean="0"/>
                <a:t>recently</a:t>
              </a:r>
              <a:r>
                <a:rPr lang="en-US" sz="3200" b="0" kern="1200" dirty="0" smtClean="0"/>
                <a:t> native to the Grand Canyon?</a:t>
              </a:r>
              <a:endParaRPr lang="en-US" sz="3200" b="0" kern="1200" dirty="0"/>
            </a:p>
          </p:txBody>
        </p:sp>
      </p:grpSp>
      <p:grpSp>
        <p:nvGrpSpPr>
          <p:cNvPr id="6" name="Group 5"/>
          <p:cNvGrpSpPr/>
          <p:nvPr/>
        </p:nvGrpSpPr>
        <p:grpSpPr>
          <a:xfrm>
            <a:off x="153623" y="2396285"/>
            <a:ext cx="3731433" cy="1321593"/>
            <a:chOff x="5107715" y="1439798"/>
            <a:chExt cx="1199852" cy="1321593"/>
          </a:xfrm>
        </p:grpSpPr>
        <p:sp>
          <p:nvSpPr>
            <p:cNvPr id="13" name="Rounded Rectangle 12"/>
            <p:cNvSpPr/>
            <p:nvPr/>
          </p:nvSpPr>
          <p:spPr>
            <a:xfrm>
              <a:off x="5107715" y="1439798"/>
              <a:ext cx="1199852" cy="1321593"/>
            </a:xfrm>
            <a:prstGeom prst="roundRect">
              <a:avLst>
                <a:gd name="adj" fmla="val 10000"/>
              </a:avLst>
            </a:prstGeom>
          </p:spPr>
          <p:style>
            <a:lnRef idx="2">
              <a:schemeClr val="accent5">
                <a:shade val="50000"/>
              </a:schemeClr>
            </a:lnRef>
            <a:fillRef idx="1">
              <a:schemeClr val="accent5"/>
            </a:fillRef>
            <a:effectRef idx="0">
              <a:schemeClr val="accent5"/>
            </a:effectRef>
            <a:fontRef idx="minor">
              <a:schemeClr val="lt1"/>
            </a:fontRef>
          </p:style>
        </p:sp>
        <p:sp>
          <p:nvSpPr>
            <p:cNvPr id="14" name="Rounded Rectangle 6"/>
            <p:cNvSpPr/>
            <p:nvPr/>
          </p:nvSpPr>
          <p:spPr>
            <a:xfrm>
              <a:off x="5142857" y="1474940"/>
              <a:ext cx="1129568" cy="12513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smtClean="0"/>
                <a:t>Native</a:t>
              </a:r>
              <a:endParaRPr lang="en-US" sz="2400" b="0" kern="1200" dirty="0"/>
            </a:p>
          </p:txBody>
        </p:sp>
      </p:grpSp>
      <p:grpSp>
        <p:nvGrpSpPr>
          <p:cNvPr id="7" name="Group 6"/>
          <p:cNvGrpSpPr/>
          <p:nvPr/>
        </p:nvGrpSpPr>
        <p:grpSpPr>
          <a:xfrm>
            <a:off x="4000561" y="2408641"/>
            <a:ext cx="2450098" cy="1321593"/>
            <a:chOff x="2556829" y="1439798"/>
            <a:chExt cx="2450098" cy="1321593"/>
          </a:xfrm>
        </p:grpSpPr>
        <p:sp>
          <p:nvSpPr>
            <p:cNvPr id="11" name="Rounded Rectangle 10"/>
            <p:cNvSpPr/>
            <p:nvPr/>
          </p:nvSpPr>
          <p:spPr>
            <a:xfrm>
              <a:off x="2556829" y="1439798"/>
              <a:ext cx="2450098" cy="1321593"/>
            </a:xfrm>
            <a:prstGeom prst="roundRect">
              <a:avLst>
                <a:gd name="adj" fmla="val 10000"/>
              </a:avLst>
            </a:prstGeom>
          </p:spPr>
          <p:style>
            <a:lnRef idx="2">
              <a:schemeClr val="accent6">
                <a:shade val="50000"/>
              </a:schemeClr>
            </a:lnRef>
            <a:fillRef idx="1">
              <a:schemeClr val="accent6"/>
            </a:fillRef>
            <a:effectRef idx="0">
              <a:schemeClr val="accent6"/>
            </a:effectRef>
            <a:fontRef idx="minor">
              <a:schemeClr val="lt1"/>
            </a:fontRef>
          </p:style>
        </p:sp>
        <p:sp>
          <p:nvSpPr>
            <p:cNvPr id="12" name="Rounded Rectangle 8"/>
            <p:cNvSpPr/>
            <p:nvPr/>
          </p:nvSpPr>
          <p:spPr>
            <a:xfrm>
              <a:off x="2595537" y="1478506"/>
              <a:ext cx="2372682" cy="12441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t>What is recent/historic?</a:t>
              </a:r>
              <a:endParaRPr lang="en-US" sz="2400" b="0" kern="1200" dirty="0"/>
            </a:p>
          </p:txBody>
        </p:sp>
      </p:grpSp>
      <p:grpSp>
        <p:nvGrpSpPr>
          <p:cNvPr id="8" name="Group 7"/>
          <p:cNvGrpSpPr/>
          <p:nvPr/>
        </p:nvGrpSpPr>
        <p:grpSpPr>
          <a:xfrm>
            <a:off x="6541502" y="2408640"/>
            <a:ext cx="2450098" cy="1321593"/>
            <a:chOff x="5943" y="1439798"/>
            <a:chExt cx="2450098" cy="1321593"/>
          </a:xfrm>
        </p:grpSpPr>
        <p:sp>
          <p:nvSpPr>
            <p:cNvPr id="9" name="Rounded Rectangle 8"/>
            <p:cNvSpPr/>
            <p:nvPr/>
          </p:nvSpPr>
          <p:spPr>
            <a:xfrm>
              <a:off x="5943" y="1439798"/>
              <a:ext cx="2450098" cy="1321593"/>
            </a:xfrm>
            <a:prstGeom prst="roundRect">
              <a:avLst>
                <a:gd name="adj" fmla="val 10000"/>
              </a:avLst>
            </a:prstGeom>
          </p:spPr>
          <p:style>
            <a:lnRef idx="2">
              <a:schemeClr val="accent3">
                <a:shade val="50000"/>
              </a:schemeClr>
            </a:lnRef>
            <a:fillRef idx="1">
              <a:schemeClr val="accent3"/>
            </a:fillRef>
            <a:effectRef idx="0">
              <a:schemeClr val="accent3"/>
            </a:effectRef>
            <a:fontRef idx="minor">
              <a:schemeClr val="lt1"/>
            </a:fontRef>
          </p:style>
        </p:sp>
        <p:sp>
          <p:nvSpPr>
            <p:cNvPr id="10" name="Rounded Rectangle 10"/>
            <p:cNvSpPr/>
            <p:nvPr/>
          </p:nvSpPr>
          <p:spPr>
            <a:xfrm>
              <a:off x="44651" y="1478506"/>
              <a:ext cx="2372682" cy="12441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i="1" kern="1200" dirty="0" smtClean="0"/>
                <a:t>Bison</a:t>
              </a:r>
              <a:endParaRPr lang="en-US" sz="2400" b="0" i="1" kern="1200" dirty="0"/>
            </a:p>
          </p:txBody>
        </p:sp>
      </p:grpSp>
      <p:grpSp>
        <p:nvGrpSpPr>
          <p:cNvPr id="18" name="Group 17"/>
          <p:cNvGrpSpPr/>
          <p:nvPr/>
        </p:nvGrpSpPr>
        <p:grpSpPr>
          <a:xfrm>
            <a:off x="164050" y="3860007"/>
            <a:ext cx="3686780" cy="2795586"/>
            <a:chOff x="5107715" y="2877407"/>
            <a:chExt cx="1199852" cy="1321593"/>
          </a:xfrm>
        </p:grpSpPr>
        <p:sp>
          <p:nvSpPr>
            <p:cNvPr id="31" name="Rounded Rectangle 30"/>
            <p:cNvSpPr/>
            <p:nvPr/>
          </p:nvSpPr>
          <p:spPr>
            <a:xfrm>
              <a:off x="5107715" y="2877407"/>
              <a:ext cx="1199852" cy="1321593"/>
            </a:xfrm>
            <a:prstGeom prst="roundRect">
              <a:avLst>
                <a:gd name="adj" fmla="val 10000"/>
              </a:avLst>
            </a:prstGeom>
          </p:spPr>
          <p:style>
            <a:lnRef idx="3">
              <a:schemeClr val="lt1"/>
            </a:lnRef>
            <a:fillRef idx="1">
              <a:schemeClr val="accent5"/>
            </a:fillRef>
            <a:effectRef idx="1">
              <a:schemeClr val="accent5"/>
            </a:effectRef>
            <a:fontRef idx="minor">
              <a:schemeClr val="lt1"/>
            </a:fontRef>
          </p:style>
        </p:sp>
        <p:sp>
          <p:nvSpPr>
            <p:cNvPr id="32" name="Rounded Rectangle 6"/>
            <p:cNvSpPr/>
            <p:nvPr/>
          </p:nvSpPr>
          <p:spPr>
            <a:xfrm>
              <a:off x="5142857" y="2929161"/>
              <a:ext cx="1129568" cy="5730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600" dirty="0" smtClean="0"/>
                <a:t>“All </a:t>
              </a:r>
              <a:r>
                <a:rPr lang="en-US" sz="1600" dirty="0"/>
                <a:t>species that have occurred, now occur, or may occur as a result of natural processes on lands designated as units of the national park system… [and] are evolving in concert with each </a:t>
              </a:r>
              <a:r>
                <a:rPr lang="en-US" sz="1600" dirty="0" smtClean="0"/>
                <a:t>other” NPS</a:t>
              </a:r>
            </a:p>
          </p:txBody>
        </p:sp>
      </p:grpSp>
      <p:grpSp>
        <p:nvGrpSpPr>
          <p:cNvPr id="19" name="Group 18"/>
          <p:cNvGrpSpPr/>
          <p:nvPr/>
        </p:nvGrpSpPr>
        <p:grpSpPr>
          <a:xfrm>
            <a:off x="3965419" y="3860007"/>
            <a:ext cx="1199853" cy="1321593"/>
            <a:chOff x="3807075" y="2877407"/>
            <a:chExt cx="1199852" cy="1321593"/>
          </a:xfrm>
        </p:grpSpPr>
        <p:sp>
          <p:nvSpPr>
            <p:cNvPr id="29" name="Rounded Rectangle 28"/>
            <p:cNvSpPr/>
            <p:nvPr/>
          </p:nvSpPr>
          <p:spPr>
            <a:xfrm>
              <a:off x="3807075" y="2877407"/>
              <a:ext cx="1199852" cy="1321593"/>
            </a:xfrm>
            <a:prstGeom prst="roundRect">
              <a:avLst>
                <a:gd name="adj" fmla="val 10000"/>
              </a:avLst>
            </a:prstGeom>
          </p:spPr>
          <p:style>
            <a:lnRef idx="3">
              <a:schemeClr val="lt1"/>
            </a:lnRef>
            <a:fillRef idx="1">
              <a:schemeClr val="accent6"/>
            </a:fillRef>
            <a:effectRef idx="1">
              <a:schemeClr val="accent6"/>
            </a:effectRef>
            <a:fontRef idx="minor">
              <a:schemeClr val="lt1"/>
            </a:fontRef>
          </p:style>
        </p:sp>
        <p:sp>
          <p:nvSpPr>
            <p:cNvPr id="30" name="Rounded Rectangle 8"/>
            <p:cNvSpPr/>
            <p:nvPr/>
          </p:nvSpPr>
          <p:spPr>
            <a:xfrm>
              <a:off x="3842217" y="2912549"/>
              <a:ext cx="1129568" cy="12513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t>Geologic?</a:t>
              </a:r>
              <a:endParaRPr lang="en-US" sz="1600" b="0" kern="1200" dirty="0"/>
            </a:p>
          </p:txBody>
        </p:sp>
      </p:grpSp>
      <p:grpSp>
        <p:nvGrpSpPr>
          <p:cNvPr id="20" name="Group 19"/>
          <p:cNvGrpSpPr/>
          <p:nvPr/>
        </p:nvGrpSpPr>
        <p:grpSpPr>
          <a:xfrm>
            <a:off x="5212098" y="3859972"/>
            <a:ext cx="1199853" cy="1321593"/>
            <a:chOff x="2556829" y="2877407"/>
            <a:chExt cx="1199852" cy="1321593"/>
          </a:xfrm>
        </p:grpSpPr>
        <p:sp>
          <p:nvSpPr>
            <p:cNvPr id="27" name="Rounded Rectangle 26"/>
            <p:cNvSpPr/>
            <p:nvPr/>
          </p:nvSpPr>
          <p:spPr>
            <a:xfrm>
              <a:off x="2556829" y="2877407"/>
              <a:ext cx="1199852" cy="1321593"/>
            </a:xfrm>
            <a:prstGeom prst="roundRect">
              <a:avLst>
                <a:gd name="adj" fmla="val 10000"/>
              </a:avLst>
            </a:prstGeom>
          </p:spPr>
          <p:style>
            <a:lnRef idx="3">
              <a:schemeClr val="lt1"/>
            </a:lnRef>
            <a:fillRef idx="1">
              <a:schemeClr val="accent6"/>
            </a:fillRef>
            <a:effectRef idx="1">
              <a:schemeClr val="accent6"/>
            </a:effectRef>
            <a:fontRef idx="minor">
              <a:schemeClr val="lt1"/>
            </a:fontRef>
          </p:style>
        </p:sp>
        <p:sp>
          <p:nvSpPr>
            <p:cNvPr id="28" name="Rounded Rectangle 10"/>
            <p:cNvSpPr/>
            <p:nvPr/>
          </p:nvSpPr>
          <p:spPr>
            <a:xfrm>
              <a:off x="2591971" y="2912549"/>
              <a:ext cx="1129568" cy="12513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t>Cultural?</a:t>
              </a:r>
              <a:endParaRPr lang="en-US" sz="1600" b="0" kern="1200" dirty="0"/>
            </a:p>
          </p:txBody>
        </p:sp>
      </p:grpSp>
      <p:grpSp>
        <p:nvGrpSpPr>
          <p:cNvPr id="21" name="Group 20"/>
          <p:cNvGrpSpPr/>
          <p:nvPr/>
        </p:nvGrpSpPr>
        <p:grpSpPr>
          <a:xfrm>
            <a:off x="7792295" y="3860007"/>
            <a:ext cx="1199853" cy="1321593"/>
            <a:chOff x="1256189" y="2877407"/>
            <a:chExt cx="1199852" cy="1321593"/>
          </a:xfrm>
        </p:grpSpPr>
        <p:sp>
          <p:nvSpPr>
            <p:cNvPr id="25" name="Rounded Rectangle 24"/>
            <p:cNvSpPr/>
            <p:nvPr/>
          </p:nvSpPr>
          <p:spPr>
            <a:xfrm>
              <a:off x="1256189" y="2877407"/>
              <a:ext cx="1199852" cy="1321593"/>
            </a:xfrm>
            <a:prstGeom prst="roundRect">
              <a:avLst>
                <a:gd name="adj" fmla="val 10000"/>
              </a:avLst>
            </a:prstGeom>
          </p:spPr>
          <p:style>
            <a:lnRef idx="3">
              <a:schemeClr val="lt1"/>
            </a:lnRef>
            <a:fillRef idx="1">
              <a:schemeClr val="accent3"/>
            </a:fillRef>
            <a:effectRef idx="1">
              <a:schemeClr val="accent3"/>
            </a:effectRef>
            <a:fontRef idx="minor">
              <a:schemeClr val="lt1"/>
            </a:fontRef>
          </p:style>
        </p:sp>
        <p:sp>
          <p:nvSpPr>
            <p:cNvPr id="26" name="Rounded Rectangle 12"/>
            <p:cNvSpPr/>
            <p:nvPr/>
          </p:nvSpPr>
          <p:spPr>
            <a:xfrm>
              <a:off x="1291331" y="2912549"/>
              <a:ext cx="1129568" cy="12513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t>Genus?</a:t>
              </a:r>
              <a:endParaRPr lang="en-US" sz="1600" b="0" kern="1200" dirty="0"/>
            </a:p>
          </p:txBody>
        </p:sp>
      </p:grpSp>
      <p:grpSp>
        <p:nvGrpSpPr>
          <p:cNvPr id="22" name="Group 21"/>
          <p:cNvGrpSpPr/>
          <p:nvPr/>
        </p:nvGrpSpPr>
        <p:grpSpPr>
          <a:xfrm>
            <a:off x="6534853" y="3860007"/>
            <a:ext cx="1199853" cy="1321593"/>
            <a:chOff x="5943" y="2877407"/>
            <a:chExt cx="1199852" cy="1321593"/>
          </a:xfrm>
        </p:grpSpPr>
        <p:sp>
          <p:nvSpPr>
            <p:cNvPr id="23" name="Rounded Rectangle 22"/>
            <p:cNvSpPr/>
            <p:nvPr/>
          </p:nvSpPr>
          <p:spPr>
            <a:xfrm>
              <a:off x="5943" y="2877407"/>
              <a:ext cx="1199852" cy="1321593"/>
            </a:xfrm>
            <a:prstGeom prst="roundRect">
              <a:avLst>
                <a:gd name="adj" fmla="val 10000"/>
              </a:avLst>
            </a:prstGeom>
          </p:spPr>
          <p:style>
            <a:lnRef idx="3">
              <a:schemeClr val="lt1"/>
            </a:lnRef>
            <a:fillRef idx="1">
              <a:schemeClr val="accent3"/>
            </a:fillRef>
            <a:effectRef idx="1">
              <a:schemeClr val="accent3"/>
            </a:effectRef>
            <a:fontRef idx="minor">
              <a:schemeClr val="lt1"/>
            </a:fontRef>
          </p:style>
        </p:sp>
        <p:sp>
          <p:nvSpPr>
            <p:cNvPr id="24" name="Rounded Rectangle 14"/>
            <p:cNvSpPr/>
            <p:nvPr/>
          </p:nvSpPr>
          <p:spPr>
            <a:xfrm>
              <a:off x="41085" y="2912549"/>
              <a:ext cx="1129568" cy="12513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t>Species?</a:t>
              </a:r>
              <a:endParaRPr lang="en-US" sz="1600" b="0" kern="1200" dirty="0"/>
            </a:p>
          </p:txBody>
        </p:sp>
      </p:grpSp>
      <p:grpSp>
        <p:nvGrpSpPr>
          <p:cNvPr id="71" name="Group 70"/>
          <p:cNvGrpSpPr/>
          <p:nvPr/>
        </p:nvGrpSpPr>
        <p:grpSpPr>
          <a:xfrm>
            <a:off x="3953532" y="5334000"/>
            <a:ext cx="1199852" cy="1321593"/>
            <a:chOff x="3807075" y="4315015"/>
            <a:chExt cx="1199852" cy="1321593"/>
          </a:xfrm>
        </p:grpSpPr>
        <p:sp>
          <p:nvSpPr>
            <p:cNvPr id="81" name="Rounded Rectangle 80"/>
            <p:cNvSpPr/>
            <p:nvPr/>
          </p:nvSpPr>
          <p:spPr>
            <a:xfrm>
              <a:off x="3807075" y="4315015"/>
              <a:ext cx="1199852" cy="1321593"/>
            </a:xfrm>
            <a:prstGeom prst="roundRect">
              <a:avLst>
                <a:gd name="adj" fmla="val 10000"/>
              </a:avLst>
            </a:prstGeom>
          </p:spPr>
          <p:style>
            <a:lnRef idx="1">
              <a:schemeClr val="accent6"/>
            </a:lnRef>
            <a:fillRef idx="2">
              <a:schemeClr val="accent6"/>
            </a:fillRef>
            <a:effectRef idx="1">
              <a:schemeClr val="accent6"/>
            </a:effectRef>
            <a:fontRef idx="minor">
              <a:schemeClr val="dk1"/>
            </a:fontRef>
          </p:style>
        </p:sp>
        <p:sp>
          <p:nvSpPr>
            <p:cNvPr id="82" name="Rounded Rectangle 10"/>
            <p:cNvSpPr/>
            <p:nvPr/>
          </p:nvSpPr>
          <p:spPr>
            <a:xfrm>
              <a:off x="3842217" y="4350157"/>
              <a:ext cx="1129568" cy="125130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dirty="0" smtClean="0">
                  <a:solidFill>
                    <a:srgbClr val="000000"/>
                  </a:solidFill>
                </a:rPr>
                <a:t>Pleistocene?</a:t>
              </a:r>
            </a:p>
            <a:p>
              <a:pPr lvl="0" algn="ctr" defTabSz="533400">
                <a:lnSpc>
                  <a:spcPct val="90000"/>
                </a:lnSpc>
                <a:spcBef>
                  <a:spcPct val="0"/>
                </a:spcBef>
                <a:spcAft>
                  <a:spcPct val="35000"/>
                </a:spcAft>
              </a:pPr>
              <a:r>
                <a:rPr lang="en-US" sz="1200" dirty="0" smtClean="0">
                  <a:solidFill>
                    <a:srgbClr val="000000"/>
                  </a:solidFill>
                </a:rPr>
                <a:t>Holocene?</a:t>
              </a:r>
            </a:p>
            <a:p>
              <a:pPr lvl="0" algn="ctr" defTabSz="533400">
                <a:lnSpc>
                  <a:spcPct val="90000"/>
                </a:lnSpc>
                <a:spcBef>
                  <a:spcPct val="0"/>
                </a:spcBef>
                <a:spcAft>
                  <a:spcPct val="35000"/>
                </a:spcAft>
              </a:pPr>
              <a:r>
                <a:rPr lang="en-US" sz="1200" dirty="0" smtClean="0">
                  <a:solidFill>
                    <a:srgbClr val="000000"/>
                  </a:solidFill>
                </a:rPr>
                <a:t>Anthropocene?</a:t>
              </a:r>
              <a:endParaRPr lang="en-US" sz="1200" dirty="0">
                <a:solidFill>
                  <a:srgbClr val="000000"/>
                </a:solidFill>
              </a:endParaRPr>
            </a:p>
          </p:txBody>
        </p:sp>
      </p:grpSp>
      <p:grpSp>
        <p:nvGrpSpPr>
          <p:cNvPr id="72" name="Group 71"/>
          <p:cNvGrpSpPr/>
          <p:nvPr/>
        </p:nvGrpSpPr>
        <p:grpSpPr>
          <a:xfrm>
            <a:off x="5247240" y="5334000"/>
            <a:ext cx="1199852" cy="1321593"/>
            <a:chOff x="2556829" y="4315015"/>
            <a:chExt cx="1199852" cy="1321593"/>
          </a:xfrm>
        </p:grpSpPr>
        <p:sp>
          <p:nvSpPr>
            <p:cNvPr id="79" name="Rounded Rectangle 78"/>
            <p:cNvSpPr/>
            <p:nvPr/>
          </p:nvSpPr>
          <p:spPr>
            <a:xfrm>
              <a:off x="2556829" y="4315015"/>
              <a:ext cx="1199852" cy="1321593"/>
            </a:xfrm>
            <a:prstGeom prst="roundRect">
              <a:avLst>
                <a:gd name="adj" fmla="val 10000"/>
              </a:avLst>
            </a:prstGeom>
          </p:spPr>
          <p:style>
            <a:lnRef idx="1">
              <a:schemeClr val="accent6"/>
            </a:lnRef>
            <a:fillRef idx="2">
              <a:schemeClr val="accent6"/>
            </a:fillRef>
            <a:effectRef idx="1">
              <a:schemeClr val="accent6"/>
            </a:effectRef>
            <a:fontRef idx="minor">
              <a:schemeClr val="dk1"/>
            </a:fontRef>
          </p:style>
        </p:sp>
        <p:sp>
          <p:nvSpPr>
            <p:cNvPr id="80" name="Rounded Rectangle 12"/>
            <p:cNvSpPr/>
            <p:nvPr/>
          </p:nvSpPr>
          <p:spPr>
            <a:xfrm>
              <a:off x="2591971" y="4350157"/>
              <a:ext cx="1129568" cy="125130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0" kern="1200" dirty="0" smtClean="0">
                  <a:solidFill>
                    <a:srgbClr val="000000"/>
                  </a:solidFill>
                </a:rPr>
                <a:t>Since 1776?</a:t>
              </a:r>
            </a:p>
            <a:p>
              <a:pPr lvl="0" algn="ctr" defTabSz="533400">
                <a:lnSpc>
                  <a:spcPct val="90000"/>
                </a:lnSpc>
                <a:spcBef>
                  <a:spcPct val="0"/>
                </a:spcBef>
                <a:spcAft>
                  <a:spcPct val="35000"/>
                </a:spcAft>
              </a:pPr>
              <a:r>
                <a:rPr lang="en-US" sz="1200" dirty="0" smtClean="0">
                  <a:solidFill>
                    <a:srgbClr val="000000"/>
                  </a:solidFill>
                </a:rPr>
                <a:t>1565 CE?</a:t>
              </a:r>
              <a:r>
                <a:rPr lang="en-US" sz="1200" b="0" kern="1200" dirty="0" smtClean="0">
                  <a:solidFill>
                    <a:srgbClr val="000000"/>
                  </a:solidFill>
                </a:rPr>
                <a:t> </a:t>
              </a:r>
            </a:p>
            <a:p>
              <a:pPr lvl="0" algn="ctr" defTabSz="533400">
                <a:lnSpc>
                  <a:spcPct val="90000"/>
                </a:lnSpc>
                <a:spcBef>
                  <a:spcPct val="0"/>
                </a:spcBef>
                <a:spcAft>
                  <a:spcPct val="35000"/>
                </a:spcAft>
              </a:pPr>
              <a:r>
                <a:rPr lang="en-US" sz="1200" dirty="0" smtClean="0">
                  <a:solidFill>
                    <a:srgbClr val="000000"/>
                  </a:solidFill>
                </a:rPr>
                <a:t>1200 CE?</a:t>
              </a:r>
              <a:endParaRPr lang="en-US" sz="1200" dirty="0">
                <a:solidFill>
                  <a:srgbClr val="000000"/>
                </a:solidFill>
              </a:endParaRPr>
            </a:p>
            <a:p>
              <a:pPr lvl="0" algn="ctr" defTabSz="533400">
                <a:lnSpc>
                  <a:spcPct val="90000"/>
                </a:lnSpc>
                <a:spcBef>
                  <a:spcPct val="0"/>
                </a:spcBef>
                <a:spcAft>
                  <a:spcPct val="35000"/>
                </a:spcAft>
              </a:pPr>
              <a:r>
                <a:rPr lang="en-US" sz="1200" b="0" kern="1200" dirty="0" smtClean="0">
                  <a:solidFill>
                    <a:srgbClr val="000000"/>
                  </a:solidFill>
                </a:rPr>
                <a:t>How good is the written record?</a:t>
              </a:r>
              <a:endParaRPr lang="en-US" sz="1200" b="0" kern="1200" dirty="0">
                <a:solidFill>
                  <a:srgbClr val="000000"/>
                </a:solidFill>
              </a:endParaRPr>
            </a:p>
          </p:txBody>
        </p:sp>
      </p:grpSp>
      <p:grpSp>
        <p:nvGrpSpPr>
          <p:cNvPr id="73" name="Group 72"/>
          <p:cNvGrpSpPr/>
          <p:nvPr/>
        </p:nvGrpSpPr>
        <p:grpSpPr>
          <a:xfrm>
            <a:off x="7792709" y="5333999"/>
            <a:ext cx="1199852" cy="1321593"/>
            <a:chOff x="1256189" y="4315015"/>
            <a:chExt cx="1199852" cy="1321593"/>
          </a:xfrm>
        </p:grpSpPr>
        <p:sp>
          <p:nvSpPr>
            <p:cNvPr id="77" name="Rounded Rectangle 76"/>
            <p:cNvSpPr/>
            <p:nvPr/>
          </p:nvSpPr>
          <p:spPr>
            <a:xfrm>
              <a:off x="1256189" y="4315015"/>
              <a:ext cx="1199852" cy="1321593"/>
            </a:xfrm>
            <a:prstGeom prst="roundRect">
              <a:avLst>
                <a:gd name="adj" fmla="val 10000"/>
              </a:avLst>
            </a:prstGeom>
          </p:spPr>
          <p:style>
            <a:lnRef idx="1">
              <a:schemeClr val="accent3"/>
            </a:lnRef>
            <a:fillRef idx="2">
              <a:schemeClr val="accent3"/>
            </a:fillRef>
            <a:effectRef idx="1">
              <a:schemeClr val="accent3"/>
            </a:effectRef>
            <a:fontRef idx="minor">
              <a:schemeClr val="dk1"/>
            </a:fontRef>
          </p:style>
        </p:sp>
        <p:sp>
          <p:nvSpPr>
            <p:cNvPr id="78" name="Rounded Rectangle 14"/>
            <p:cNvSpPr/>
            <p:nvPr/>
          </p:nvSpPr>
          <p:spPr>
            <a:xfrm>
              <a:off x="1291331" y="4350157"/>
              <a:ext cx="1129568" cy="125130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solidFill>
                    <a:srgbClr val="000000"/>
                  </a:solidFill>
                </a:rPr>
                <a:t>7 N.A. species </a:t>
              </a:r>
            </a:p>
            <a:p>
              <a:pPr lvl="0" algn="ctr" defTabSz="755650">
                <a:lnSpc>
                  <a:spcPct val="90000"/>
                </a:lnSpc>
                <a:spcBef>
                  <a:spcPct val="0"/>
                </a:spcBef>
                <a:spcAft>
                  <a:spcPct val="35000"/>
                </a:spcAft>
              </a:pPr>
              <a:r>
                <a:rPr lang="en-US" sz="1700" kern="1200" dirty="0" smtClean="0">
                  <a:solidFill>
                    <a:srgbClr val="000000"/>
                  </a:solidFill>
                </a:rPr>
                <a:t>3 since 20 </a:t>
              </a:r>
              <a:r>
                <a:rPr lang="en-US" sz="1700" kern="1200" dirty="0" err="1" smtClean="0">
                  <a:solidFill>
                    <a:srgbClr val="000000"/>
                  </a:solidFill>
                </a:rPr>
                <a:t>kya</a:t>
              </a:r>
              <a:endParaRPr lang="en-US" sz="1700" kern="1200" dirty="0">
                <a:solidFill>
                  <a:srgbClr val="000000"/>
                </a:solidFill>
              </a:endParaRPr>
            </a:p>
          </p:txBody>
        </p:sp>
      </p:grpSp>
      <p:grpSp>
        <p:nvGrpSpPr>
          <p:cNvPr id="74" name="Group 73"/>
          <p:cNvGrpSpPr/>
          <p:nvPr/>
        </p:nvGrpSpPr>
        <p:grpSpPr>
          <a:xfrm>
            <a:off x="6541502" y="5334000"/>
            <a:ext cx="1199852" cy="1321593"/>
            <a:chOff x="5943" y="4315015"/>
            <a:chExt cx="1199852" cy="1321593"/>
          </a:xfrm>
        </p:grpSpPr>
        <p:sp>
          <p:nvSpPr>
            <p:cNvPr id="75" name="Rounded Rectangle 74"/>
            <p:cNvSpPr/>
            <p:nvPr/>
          </p:nvSpPr>
          <p:spPr>
            <a:xfrm>
              <a:off x="5943" y="4315015"/>
              <a:ext cx="1199852" cy="1321593"/>
            </a:xfrm>
            <a:prstGeom prst="roundRect">
              <a:avLst>
                <a:gd name="adj" fmla="val 10000"/>
              </a:avLst>
            </a:prstGeom>
          </p:spPr>
          <p:style>
            <a:lnRef idx="1">
              <a:schemeClr val="accent3"/>
            </a:lnRef>
            <a:fillRef idx="2">
              <a:schemeClr val="accent3"/>
            </a:fillRef>
            <a:effectRef idx="1">
              <a:schemeClr val="accent3"/>
            </a:effectRef>
            <a:fontRef idx="minor">
              <a:schemeClr val="dk1"/>
            </a:fontRef>
          </p:style>
        </p:sp>
        <p:sp>
          <p:nvSpPr>
            <p:cNvPr id="76" name="Rounded Rectangle 16"/>
            <p:cNvSpPr/>
            <p:nvPr/>
          </p:nvSpPr>
          <p:spPr>
            <a:xfrm>
              <a:off x="41085" y="4350157"/>
              <a:ext cx="1129568" cy="125130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solidFill>
                    <a:srgbClr val="000000"/>
                  </a:solidFill>
                </a:rPr>
                <a:t>Only </a:t>
              </a:r>
              <a:r>
                <a:rPr lang="en-US" sz="1700" i="1" kern="1200" dirty="0" smtClean="0">
                  <a:solidFill>
                    <a:srgbClr val="000000"/>
                  </a:solidFill>
                </a:rPr>
                <a:t>Bison </a:t>
              </a:r>
              <a:r>
                <a:rPr lang="en-US" sz="1700" i="1" kern="1200" dirty="0" err="1" smtClean="0">
                  <a:solidFill>
                    <a:srgbClr val="000000"/>
                  </a:solidFill>
                </a:rPr>
                <a:t>bison</a:t>
              </a:r>
              <a:r>
                <a:rPr lang="en-US" sz="1700" i="0" kern="1200" dirty="0" smtClean="0">
                  <a:solidFill>
                    <a:srgbClr val="000000"/>
                  </a:solidFill>
                </a:rPr>
                <a:t> ~5000 years </a:t>
              </a:r>
              <a:endParaRPr lang="en-US" sz="1700" i="1" kern="1200" dirty="0">
                <a:solidFill>
                  <a:srgbClr val="000000"/>
                </a:solidFill>
              </a:endParaRPr>
            </a:p>
          </p:txBody>
        </p:sp>
      </p:grpSp>
      <p:sp>
        <p:nvSpPr>
          <p:cNvPr id="89" name="Title 1"/>
          <p:cNvSpPr txBox="1">
            <a:spLocks/>
          </p:cNvSpPr>
          <p:nvPr/>
        </p:nvSpPr>
        <p:spPr>
          <a:xfrm>
            <a:off x="457200" y="274638"/>
            <a:ext cx="8229600" cy="639762"/>
          </a:xfrm>
          <a:prstGeom prst="rect">
            <a:avLst/>
          </a:prstGeom>
        </p:spPr>
        <p:txBody>
          <a:bodyPr>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dirty="0" smtClean="0">
                <a:solidFill>
                  <a:schemeClr val="tx1"/>
                </a:solidFill>
              </a:rPr>
              <a:t>Framing the Question</a:t>
            </a:r>
            <a:endParaRPr lang="en-US" dirty="0">
              <a:solidFill>
                <a:schemeClr val="tx1"/>
              </a:solidFill>
            </a:endParaRPr>
          </a:p>
        </p:txBody>
      </p:sp>
      <p:sp>
        <p:nvSpPr>
          <p:cNvPr id="38" name="Rectangle 37"/>
          <p:cNvSpPr/>
          <p:nvPr/>
        </p:nvSpPr>
        <p:spPr>
          <a:xfrm>
            <a:off x="262911" y="5283832"/>
            <a:ext cx="3469510" cy="1421928"/>
          </a:xfrm>
          <a:prstGeom prst="rect">
            <a:avLst/>
          </a:prstGeom>
        </p:spPr>
        <p:txBody>
          <a:bodyPr wrap="square">
            <a:spAutoFit/>
          </a:bodyPr>
          <a:lstStyle/>
          <a:p>
            <a:pPr lvl="0" algn="ctr" defTabSz="622300">
              <a:lnSpc>
                <a:spcPct val="90000"/>
              </a:lnSpc>
              <a:spcBef>
                <a:spcPct val="0"/>
              </a:spcBef>
              <a:spcAft>
                <a:spcPct val="35000"/>
              </a:spcAft>
            </a:pPr>
            <a:r>
              <a:rPr lang="en-US" sz="1600" dirty="0"/>
              <a:t>“With respect to a particular ecosystem, a species that, other than as a result of an introduction, historically occurred or currently occurs in that ecosystem” Fed. Gov’t.</a:t>
            </a:r>
          </a:p>
        </p:txBody>
      </p:sp>
      <p:sp>
        <p:nvSpPr>
          <p:cNvPr id="5" name="Oval 4"/>
          <p:cNvSpPr/>
          <p:nvPr/>
        </p:nvSpPr>
        <p:spPr>
          <a:xfrm>
            <a:off x="5466166" y="5894696"/>
            <a:ext cx="762000" cy="228600"/>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65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500"/>
                                        <p:tgtEl>
                                          <p:spTgt spid="7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fade">
                                      <p:cBhvr>
                                        <p:cTn id="45" dur="500"/>
                                        <p:tgtEl>
                                          <p:spTgt spid="7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fade">
                                      <p:cBhvr>
                                        <p:cTn id="60" dur="500"/>
                                        <p:tgtEl>
                                          <p:spTgt spid="7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500"/>
                                        <p:tgtEl>
                                          <p:spTgt spid="73"/>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z="3200" dirty="0" smtClean="0"/>
              <a:t>Issues</a:t>
            </a:r>
            <a:endParaRPr lang="en-US" dirty="0"/>
          </a:p>
        </p:txBody>
      </p:sp>
      <p:sp>
        <p:nvSpPr>
          <p:cNvPr id="4" name="Content Placeholder 3"/>
          <p:cNvSpPr>
            <a:spLocks noGrp="1"/>
          </p:cNvSpPr>
          <p:nvPr>
            <p:ph idx="1"/>
          </p:nvPr>
        </p:nvSpPr>
        <p:spPr>
          <a:xfrm>
            <a:off x="3582612" y="766935"/>
            <a:ext cx="5111750" cy="5853113"/>
          </a:xfrm>
        </p:spPr>
        <p:txBody>
          <a:bodyPr>
            <a:normAutofit fontScale="85000" lnSpcReduction="10000"/>
          </a:bodyPr>
          <a:lstStyle/>
          <a:p>
            <a:r>
              <a:rPr lang="en-US" dirty="0" smtClean="0"/>
              <a:t>Fencing</a:t>
            </a:r>
          </a:p>
          <a:p>
            <a:pPr lvl="1"/>
            <a:r>
              <a:rPr lang="en-US" dirty="0" smtClean="0"/>
              <a:t>Little to none – HRVWA to PP</a:t>
            </a:r>
          </a:p>
          <a:p>
            <a:r>
              <a:rPr lang="en-US" dirty="0" smtClean="0"/>
              <a:t>California Condor (</a:t>
            </a:r>
            <a:r>
              <a:rPr lang="en-US" i="1" dirty="0" err="1" smtClean="0"/>
              <a:t>Gymnogyps</a:t>
            </a:r>
            <a:r>
              <a:rPr lang="en-US" dirty="0" smtClean="0"/>
              <a:t>)</a:t>
            </a:r>
          </a:p>
          <a:p>
            <a:pPr lvl="1"/>
            <a:r>
              <a:rPr lang="en-US" dirty="0" smtClean="0"/>
              <a:t>Not native. Occurred over 10,000 years ago, nevertheless, conserved and thrives in GRCA</a:t>
            </a:r>
          </a:p>
          <a:p>
            <a:r>
              <a:rPr lang="en-US" dirty="0" smtClean="0"/>
              <a:t>Donkey (</a:t>
            </a:r>
            <a:r>
              <a:rPr lang="en-US" i="1" dirty="0" smtClean="0"/>
              <a:t>Equus </a:t>
            </a:r>
            <a:r>
              <a:rPr lang="en-US" i="1" dirty="0" err="1" smtClean="0"/>
              <a:t>asinus</a:t>
            </a:r>
            <a:r>
              <a:rPr lang="en-US" dirty="0" smtClean="0"/>
              <a:t>)</a:t>
            </a:r>
          </a:p>
          <a:p>
            <a:pPr lvl="1"/>
            <a:r>
              <a:rPr lang="en-US" dirty="0" smtClean="0"/>
              <a:t>Not native. </a:t>
            </a:r>
            <a:r>
              <a:rPr lang="en-US" i="1" dirty="0" smtClean="0"/>
              <a:t>Equus</a:t>
            </a:r>
            <a:r>
              <a:rPr lang="en-US" dirty="0" smtClean="0"/>
              <a:t> has not occurred since the last Ice Age</a:t>
            </a:r>
          </a:p>
          <a:p>
            <a:r>
              <a:rPr lang="en-US" dirty="0" smtClean="0"/>
              <a:t>Circular Reasoning</a:t>
            </a:r>
          </a:p>
          <a:p>
            <a:pPr lvl="1"/>
            <a:r>
              <a:rPr lang="en-US" dirty="0" smtClean="0"/>
              <a:t>It has always been thought that </a:t>
            </a:r>
            <a:r>
              <a:rPr lang="en-US" i="1" dirty="0" smtClean="0"/>
              <a:t>Bison</a:t>
            </a:r>
            <a:r>
              <a:rPr lang="en-US" dirty="0" smtClean="0"/>
              <a:t> are not native, so the remains were never identified to be </a:t>
            </a:r>
            <a:r>
              <a:rPr lang="en-US" i="1" dirty="0" smtClean="0"/>
              <a:t>Bison</a:t>
            </a:r>
            <a:r>
              <a:rPr lang="en-US" dirty="0" smtClean="0"/>
              <a:t>, but </a:t>
            </a:r>
            <a:r>
              <a:rPr lang="en-US" i="1" dirty="0" smtClean="0"/>
              <a:t>Bos taurus</a:t>
            </a:r>
            <a:r>
              <a:rPr lang="en-US" dirty="0" smtClean="0"/>
              <a:t>, even when site is older than 1565 CE.</a:t>
            </a:r>
            <a:endParaRPr lang="en-US" dirty="0"/>
          </a:p>
        </p:txBody>
      </p:sp>
      <p:sp>
        <p:nvSpPr>
          <p:cNvPr id="3" name="Text Placeholder 2"/>
          <p:cNvSpPr>
            <a:spLocks noGrp="1"/>
          </p:cNvSpPr>
          <p:nvPr>
            <p:ph type="body" sz="half" idx="2"/>
          </p:nvPr>
        </p:nvSpPr>
        <p:spPr/>
        <p:txBody>
          <a:bodyPr>
            <a:normAutofit/>
          </a:bodyPr>
          <a:lstStyle/>
          <a:p>
            <a:pPr marL="285750" indent="-285750">
              <a:buClr>
                <a:schemeClr val="accent6">
                  <a:lumMod val="50000"/>
                </a:schemeClr>
              </a:buClr>
              <a:buFont typeface="Arial" panose="020B0604020202020204" pitchFamily="34" charset="0"/>
              <a:buChar char="•"/>
            </a:pPr>
            <a:r>
              <a:rPr lang="en-US" sz="2000" dirty="0" smtClean="0"/>
              <a:t>Fencing</a:t>
            </a:r>
          </a:p>
          <a:p>
            <a:pPr marL="285750" indent="-285750">
              <a:buClr>
                <a:schemeClr val="accent6">
                  <a:lumMod val="50000"/>
                </a:schemeClr>
              </a:buClr>
              <a:buFont typeface="Arial" panose="020B0604020202020204" pitchFamily="34" charset="0"/>
              <a:buChar char="•"/>
            </a:pPr>
            <a:endParaRPr lang="en-US" sz="2000" dirty="0" smtClean="0"/>
          </a:p>
          <a:p>
            <a:pPr marL="285750" indent="-285750">
              <a:buClr>
                <a:schemeClr val="accent6">
                  <a:lumMod val="50000"/>
                </a:schemeClr>
              </a:buClr>
              <a:buFont typeface="Arial" panose="020B0604020202020204" pitchFamily="34" charset="0"/>
              <a:buChar char="•"/>
            </a:pPr>
            <a:r>
              <a:rPr lang="en-US" sz="2000" dirty="0" smtClean="0"/>
              <a:t>California Condor</a:t>
            </a:r>
          </a:p>
          <a:p>
            <a:pPr marL="285750" indent="-285750">
              <a:buClr>
                <a:schemeClr val="accent6">
                  <a:lumMod val="50000"/>
                </a:schemeClr>
              </a:buClr>
              <a:buFont typeface="Arial" panose="020B0604020202020204" pitchFamily="34" charset="0"/>
              <a:buChar char="•"/>
            </a:pPr>
            <a:endParaRPr lang="en-US" sz="2000" dirty="0" smtClean="0"/>
          </a:p>
          <a:p>
            <a:pPr marL="285750" indent="-285750">
              <a:buClr>
                <a:schemeClr val="accent6">
                  <a:lumMod val="50000"/>
                </a:schemeClr>
              </a:buClr>
              <a:buFont typeface="Arial" panose="020B0604020202020204" pitchFamily="34" charset="0"/>
              <a:buChar char="•"/>
            </a:pPr>
            <a:r>
              <a:rPr lang="en-US" sz="2000" dirty="0" smtClean="0"/>
              <a:t>Donkey</a:t>
            </a:r>
          </a:p>
          <a:p>
            <a:pPr marL="285750" indent="-285750">
              <a:buClr>
                <a:schemeClr val="accent6">
                  <a:lumMod val="50000"/>
                </a:schemeClr>
              </a:buClr>
              <a:buFont typeface="Arial" panose="020B0604020202020204" pitchFamily="34" charset="0"/>
              <a:buChar char="•"/>
            </a:pPr>
            <a:endParaRPr lang="en-US" sz="2000" dirty="0" smtClean="0"/>
          </a:p>
          <a:p>
            <a:pPr marL="285750" indent="-285750">
              <a:buClr>
                <a:schemeClr val="accent6">
                  <a:lumMod val="50000"/>
                </a:schemeClr>
              </a:buClr>
              <a:buFont typeface="Arial" panose="020B0604020202020204" pitchFamily="34" charset="0"/>
              <a:buChar char="•"/>
            </a:pPr>
            <a:r>
              <a:rPr lang="en-US" sz="2000" dirty="0" smtClean="0"/>
              <a:t>Circular Reasoning</a:t>
            </a:r>
          </a:p>
          <a:p>
            <a:pPr marL="285750" indent="-285750">
              <a:buClr>
                <a:schemeClr val="accent6">
                  <a:lumMod val="50000"/>
                </a:schemeClr>
              </a:buClr>
              <a:buFont typeface="Arial" panose="020B0604020202020204" pitchFamily="34" charset="0"/>
              <a:buChar char="•"/>
            </a:pPr>
            <a:endParaRPr lang="en-US" sz="2000" dirty="0" smtClean="0"/>
          </a:p>
          <a:p>
            <a:pPr marL="285750" indent="-285750">
              <a:buClr>
                <a:schemeClr val="accent6">
                  <a:lumMod val="50000"/>
                </a:schemeClr>
              </a:buClr>
              <a:buFont typeface="Arial" panose="020B0604020202020204" pitchFamily="34" charset="0"/>
              <a:buChar char="•"/>
            </a:pPr>
            <a:r>
              <a:rPr lang="en-US" sz="2000" dirty="0" smtClean="0"/>
              <a:t>Genetics</a:t>
            </a:r>
          </a:p>
          <a:p>
            <a:endParaRPr lang="en-US" dirty="0" smtClean="0"/>
          </a:p>
          <a:p>
            <a:endParaRPr lang="en-US" dirty="0" smtClean="0"/>
          </a:p>
        </p:txBody>
      </p:sp>
      <p:grpSp>
        <p:nvGrpSpPr>
          <p:cNvPr id="26" name="Group 25"/>
          <p:cNvGrpSpPr/>
          <p:nvPr/>
        </p:nvGrpSpPr>
        <p:grpSpPr>
          <a:xfrm>
            <a:off x="2895600" y="665328"/>
            <a:ext cx="6096000" cy="5791200"/>
            <a:chOff x="2819400" y="685800"/>
            <a:chExt cx="6321188" cy="5410200"/>
          </a:xfrm>
          <a:solidFill>
            <a:schemeClr val="tx1"/>
          </a:solidFill>
        </p:grpSpPr>
        <p:grpSp>
          <p:nvGrpSpPr>
            <p:cNvPr id="24" name="Group 23"/>
            <p:cNvGrpSpPr/>
            <p:nvPr/>
          </p:nvGrpSpPr>
          <p:grpSpPr>
            <a:xfrm>
              <a:off x="2819400" y="685800"/>
              <a:ext cx="6321188" cy="5410200"/>
              <a:chOff x="800669" y="533400"/>
              <a:chExt cx="8380862" cy="4648200"/>
            </a:xfrm>
            <a:grpFill/>
          </p:grpSpPr>
          <p:sp>
            <p:nvSpPr>
              <p:cNvPr id="23" name="Rectangle 22"/>
              <p:cNvSpPr/>
              <p:nvPr/>
            </p:nvSpPr>
            <p:spPr>
              <a:xfrm>
                <a:off x="800669" y="533400"/>
                <a:ext cx="8343331" cy="46482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806"/>
              <a:stretch/>
            </p:blipFill>
            <p:spPr bwMode="auto">
              <a:xfrm>
                <a:off x="838199" y="2551697"/>
                <a:ext cx="8343332" cy="2629903"/>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TextBox 24"/>
            <p:cNvSpPr txBox="1"/>
            <p:nvPr/>
          </p:nvSpPr>
          <p:spPr>
            <a:xfrm>
              <a:off x="3200400" y="914399"/>
              <a:ext cx="5703144" cy="1106983"/>
            </a:xfrm>
            <a:prstGeom prst="rect">
              <a:avLst/>
            </a:prstGeom>
            <a:grpFill/>
          </p:spPr>
          <p:txBody>
            <a:bodyPr wrap="square" rtlCol="0">
              <a:spAutoFit/>
            </a:bodyPr>
            <a:lstStyle/>
            <a:p>
              <a:r>
                <a:rPr lang="en-US" sz="2700" dirty="0" smtClean="0">
                  <a:solidFill>
                    <a:schemeClr val="bg2">
                      <a:lumMod val="50000"/>
                    </a:schemeClr>
                  </a:solidFill>
                </a:rPr>
                <a:t>Genetics</a:t>
              </a:r>
            </a:p>
            <a:p>
              <a:pPr marL="285750" indent="-285750">
                <a:buFont typeface="Arial" panose="020B0604020202020204" pitchFamily="34" charset="0"/>
                <a:buChar char="•"/>
              </a:pPr>
              <a:r>
                <a:rPr lang="en-US" sz="2200" dirty="0" smtClean="0">
                  <a:solidFill>
                    <a:schemeClr val="bg2">
                      <a:lumMod val="50000"/>
                    </a:schemeClr>
                  </a:solidFill>
                </a:rPr>
                <a:t>Cross breeding resulted in impure </a:t>
              </a:r>
              <a:r>
                <a:rPr lang="en-US" sz="2200" i="1" dirty="0" smtClean="0">
                  <a:solidFill>
                    <a:schemeClr val="bg2">
                      <a:lumMod val="50000"/>
                    </a:schemeClr>
                  </a:solidFill>
                </a:rPr>
                <a:t>Bison</a:t>
              </a:r>
              <a:r>
                <a:rPr lang="en-US" sz="2200" dirty="0" smtClean="0">
                  <a:solidFill>
                    <a:schemeClr val="bg2">
                      <a:lumMod val="50000"/>
                    </a:schemeClr>
                  </a:solidFill>
                </a:rPr>
                <a:t> genes for conservation</a:t>
              </a:r>
            </a:p>
          </p:txBody>
        </p:sp>
      </p:grpSp>
      <p:sp>
        <p:nvSpPr>
          <p:cNvPr id="5" name="Rectangle 4"/>
          <p:cNvSpPr/>
          <p:nvPr/>
        </p:nvSpPr>
        <p:spPr>
          <a:xfrm>
            <a:off x="2057400" y="6477000"/>
            <a:ext cx="6906901" cy="276999"/>
          </a:xfrm>
          <a:prstGeom prst="rect">
            <a:avLst/>
          </a:prstGeom>
        </p:spPr>
        <p:txBody>
          <a:bodyPr wrap="square">
            <a:spAutoFit/>
          </a:bodyPr>
          <a:lstStyle/>
          <a:p>
            <a:pPr algn="r"/>
            <a:r>
              <a:rPr lang="pt-BR" sz="1200" dirty="0"/>
              <a:t>adapted from Cantino and de Queiroz, 2010; Douglas et al., 2011</a:t>
            </a:r>
            <a:endParaRPr lang="en-US" sz="1200" dirty="0"/>
          </a:p>
        </p:txBody>
      </p:sp>
    </p:spTree>
    <p:extLst>
      <p:ext uri="{BB962C8B-B14F-4D97-AF65-F5344CB8AC3E}">
        <p14:creationId xmlns:p14="http://schemas.microsoft.com/office/powerpoint/2010/main" val="348591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2997"/>
            <a:ext cx="4194048" cy="758952"/>
          </a:xfrm>
        </p:spPr>
        <p:txBody>
          <a:bodyPr anchor="ctr">
            <a:normAutofit fontScale="90000"/>
          </a:bodyPr>
          <a:lstStyle/>
          <a:p>
            <a:r>
              <a:rPr lang="en-US" dirty="0" smtClean="0">
                <a:solidFill>
                  <a:schemeClr val="accent1"/>
                </a:solidFill>
              </a:rPr>
              <a:t>Previous Studies</a:t>
            </a:r>
            <a:endParaRPr lang="en-US" dirty="0">
              <a:solidFill>
                <a:schemeClr val="accent1"/>
              </a:solidFill>
            </a:endParaRPr>
          </a:p>
        </p:txBody>
      </p:sp>
      <p:sp>
        <p:nvSpPr>
          <p:cNvPr id="3" name="Content Placeholder 2"/>
          <p:cNvSpPr>
            <a:spLocks noGrp="1"/>
          </p:cNvSpPr>
          <p:nvPr>
            <p:ph sz="half" idx="1"/>
          </p:nvPr>
        </p:nvSpPr>
        <p:spPr>
          <a:xfrm>
            <a:off x="301752" y="1371600"/>
            <a:ext cx="4038600" cy="5181600"/>
          </a:xfrm>
        </p:spPr>
        <p:txBody>
          <a:bodyPr>
            <a:normAutofit fontScale="92500" lnSpcReduction="20000"/>
          </a:bodyPr>
          <a:lstStyle/>
          <a:p>
            <a:r>
              <a:rPr lang="en-US" dirty="0" smtClean="0"/>
              <a:t>Recent studies (2012-2013)</a:t>
            </a:r>
          </a:p>
          <a:p>
            <a:r>
              <a:rPr lang="en-US" dirty="0" smtClean="0"/>
              <a:t>Did not review paleontological record</a:t>
            </a:r>
          </a:p>
          <a:p>
            <a:r>
              <a:rPr lang="en-US" dirty="0" smtClean="0"/>
              <a:t>Did not visit paleo or </a:t>
            </a:r>
            <a:r>
              <a:rPr lang="en-US" dirty="0" err="1" smtClean="0"/>
              <a:t>archeo</a:t>
            </a:r>
            <a:r>
              <a:rPr lang="en-US" dirty="0" smtClean="0"/>
              <a:t> collections</a:t>
            </a:r>
          </a:p>
          <a:p>
            <a:r>
              <a:rPr lang="en-US" dirty="0" smtClean="0"/>
              <a:t>Did not use paleo online databases</a:t>
            </a:r>
          </a:p>
          <a:p>
            <a:pPr lvl="1"/>
            <a:r>
              <a:rPr lang="en-US" dirty="0" smtClean="0"/>
              <a:t>Neotoma DB and MIOMAP (Neogene Mapper)</a:t>
            </a:r>
          </a:p>
          <a:p>
            <a:r>
              <a:rPr lang="en-US" dirty="0" smtClean="0"/>
              <a:t>Did not use GIS for geospatial analysis</a:t>
            </a:r>
          </a:p>
          <a:p>
            <a:r>
              <a:rPr lang="en-US" dirty="0" smtClean="0"/>
              <a:t>Did </a:t>
            </a:r>
            <a:r>
              <a:rPr lang="en-US" dirty="0"/>
              <a:t>not use holistic chronologies</a:t>
            </a:r>
          </a:p>
          <a:p>
            <a:pPr lvl="1"/>
            <a:endParaRPr lang="en-US" dirty="0" smtClean="0"/>
          </a:p>
        </p:txBody>
      </p:sp>
      <p:sp>
        <p:nvSpPr>
          <p:cNvPr id="4" name="Content Placeholder 3"/>
          <p:cNvSpPr>
            <a:spLocks noGrp="1"/>
          </p:cNvSpPr>
          <p:nvPr>
            <p:ph sz="half" idx="2"/>
          </p:nvPr>
        </p:nvSpPr>
        <p:spPr>
          <a:xfrm>
            <a:off x="4800600" y="1371600"/>
            <a:ext cx="4038600" cy="4953000"/>
          </a:xfrm>
        </p:spPr>
        <p:txBody>
          <a:bodyPr>
            <a:normAutofit fontScale="92500" lnSpcReduction="20000"/>
          </a:bodyPr>
          <a:lstStyle/>
          <a:p>
            <a:r>
              <a:rPr lang="en-US" dirty="0" smtClean="0"/>
              <a:t>Use of these other sources result in 52 sites on CP with bison remains compared to 9</a:t>
            </a:r>
          </a:p>
          <a:p>
            <a:pPr lvl="1"/>
            <a:r>
              <a:rPr lang="en-US" dirty="0" smtClean="0"/>
              <a:t>I found 5 sites with bison misidentified as cattle and 1 as horse</a:t>
            </a:r>
          </a:p>
          <a:p>
            <a:pPr lvl="1"/>
            <a:r>
              <a:rPr lang="en-US" dirty="0" smtClean="0"/>
              <a:t>12+ sites near the CP </a:t>
            </a:r>
          </a:p>
          <a:p>
            <a:r>
              <a:rPr lang="en-US" dirty="0" smtClean="0"/>
              <a:t>Use of GIS results in spatiotemporal analysis</a:t>
            </a:r>
          </a:p>
          <a:p>
            <a:r>
              <a:rPr lang="en-US" dirty="0" smtClean="0"/>
              <a:t>Use </a:t>
            </a:r>
            <a:r>
              <a:rPr lang="en-US" dirty="0"/>
              <a:t>of holistic chronology illustrates climatic </a:t>
            </a:r>
            <a:r>
              <a:rPr lang="en-US" dirty="0" smtClean="0"/>
              <a:t>and cultural patterns</a:t>
            </a:r>
            <a:endParaRPr lang="en-US" dirty="0"/>
          </a:p>
          <a:p>
            <a:endParaRPr lang="en-US" dirty="0" smtClean="0"/>
          </a:p>
        </p:txBody>
      </p:sp>
      <p:sp>
        <p:nvSpPr>
          <p:cNvPr id="5" name="Title 1"/>
          <p:cNvSpPr txBox="1">
            <a:spLocks/>
          </p:cNvSpPr>
          <p:nvPr/>
        </p:nvSpPr>
        <p:spPr>
          <a:xfrm>
            <a:off x="4640239" y="322997"/>
            <a:ext cx="4194048" cy="758952"/>
          </a:xfrm>
          <a:prstGeom prst="rect">
            <a:avLst/>
          </a:prstGeom>
        </p:spPr>
        <p:txBody>
          <a:bodyPr vert="horz" anchor="ctr">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4000" dirty="0" smtClean="0">
                <a:solidFill>
                  <a:schemeClr val="accent1"/>
                </a:solidFill>
              </a:rPr>
              <a:t>This Study</a:t>
            </a:r>
            <a:endParaRPr lang="en-US" sz="4000" dirty="0">
              <a:solidFill>
                <a:schemeClr val="accent1"/>
              </a:solidFill>
            </a:endParaRPr>
          </a:p>
        </p:txBody>
      </p:sp>
    </p:spTree>
    <p:extLst>
      <p:ext uri="{BB962C8B-B14F-4D97-AF65-F5344CB8AC3E}">
        <p14:creationId xmlns:p14="http://schemas.microsoft.com/office/powerpoint/2010/main" val="228846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981200" y="0"/>
            <a:ext cx="5151167" cy="69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993900" y="228600"/>
            <a:ext cx="5138466" cy="179809"/>
          </a:xfrm>
          <a:prstGeom prst="rect">
            <a:avLst/>
          </a:prstGeom>
          <a:solidFill>
            <a:srgbClr val="A5B592">
              <a:alpha val="50196"/>
            </a:srgb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93899" y="408409"/>
            <a:ext cx="5138467" cy="124991"/>
          </a:xfrm>
          <a:prstGeom prst="rect">
            <a:avLst/>
          </a:prstGeom>
          <a:solidFill>
            <a:srgbClr val="0070C0">
              <a:alpha val="50196"/>
            </a:srgbClr>
          </a:solid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93898" y="533400"/>
            <a:ext cx="5138469" cy="457200"/>
          </a:xfrm>
          <a:prstGeom prst="rect">
            <a:avLst/>
          </a:prstGeom>
          <a:solidFill>
            <a:srgbClr val="FFC000">
              <a:alpha val="50196"/>
            </a:srgbClr>
          </a:solid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93900" y="990600"/>
            <a:ext cx="5138466" cy="1512375"/>
          </a:xfrm>
          <a:prstGeom prst="rect">
            <a:avLst/>
          </a:prstGeom>
          <a:solidFill>
            <a:srgbClr val="92D050">
              <a:alpha val="50196"/>
            </a:srgbClr>
          </a:solidFill>
          <a:ln>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93899" y="2502976"/>
            <a:ext cx="5138467" cy="4191822"/>
          </a:xfrm>
          <a:prstGeom prst="rect">
            <a:avLst/>
          </a:prstGeom>
          <a:solidFill>
            <a:schemeClr val="accent5">
              <a:alpha val="50196"/>
            </a:schemeClr>
          </a:solidFill>
          <a:ln>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933824" y="114304"/>
            <a:ext cx="714376" cy="369332"/>
          </a:xfrm>
          <a:prstGeom prst="rect">
            <a:avLst/>
          </a:prstGeom>
          <a:noFill/>
        </p:spPr>
        <p:txBody>
          <a:bodyPr wrap="square" rtlCol="0">
            <a:spAutoFit/>
          </a:bodyPr>
          <a:lstStyle/>
          <a:p>
            <a:r>
              <a:rPr lang="en-US" dirty="0" smtClean="0">
                <a:solidFill>
                  <a:schemeClr val="bg2">
                    <a:lumMod val="50000"/>
                  </a:schemeClr>
                </a:solidFill>
              </a:rPr>
              <a:t>850</a:t>
            </a:r>
            <a:endParaRPr lang="en-US" dirty="0">
              <a:solidFill>
                <a:schemeClr val="bg2">
                  <a:lumMod val="50000"/>
                </a:schemeClr>
              </a:solidFill>
            </a:endParaRPr>
          </a:p>
        </p:txBody>
      </p:sp>
      <p:sp>
        <p:nvSpPr>
          <p:cNvPr id="14" name="TextBox 13"/>
          <p:cNvSpPr txBox="1"/>
          <p:nvPr/>
        </p:nvSpPr>
        <p:spPr>
          <a:xfrm>
            <a:off x="3841614" y="268503"/>
            <a:ext cx="714376" cy="369332"/>
          </a:xfrm>
          <a:prstGeom prst="rect">
            <a:avLst/>
          </a:prstGeom>
          <a:noFill/>
        </p:spPr>
        <p:txBody>
          <a:bodyPr wrap="square" rtlCol="0">
            <a:spAutoFit/>
          </a:bodyPr>
          <a:lstStyle/>
          <a:p>
            <a:r>
              <a:rPr lang="en-US" dirty="0" smtClean="0">
                <a:solidFill>
                  <a:schemeClr val="bg2">
                    <a:lumMod val="50000"/>
                  </a:schemeClr>
                </a:solidFill>
              </a:rPr>
              <a:t>1300</a:t>
            </a:r>
            <a:endParaRPr lang="en-US" dirty="0">
              <a:solidFill>
                <a:schemeClr val="bg2">
                  <a:lumMod val="50000"/>
                </a:schemeClr>
              </a:solidFill>
            </a:endParaRPr>
          </a:p>
        </p:txBody>
      </p:sp>
      <p:sp>
        <p:nvSpPr>
          <p:cNvPr id="15" name="TextBox 14"/>
          <p:cNvSpPr txBox="1"/>
          <p:nvPr/>
        </p:nvSpPr>
        <p:spPr>
          <a:xfrm>
            <a:off x="3831429" y="687469"/>
            <a:ext cx="714376" cy="369332"/>
          </a:xfrm>
          <a:prstGeom prst="rect">
            <a:avLst/>
          </a:prstGeom>
          <a:noFill/>
        </p:spPr>
        <p:txBody>
          <a:bodyPr wrap="square" rtlCol="0">
            <a:spAutoFit/>
          </a:bodyPr>
          <a:lstStyle/>
          <a:p>
            <a:r>
              <a:rPr lang="en-US" dirty="0" smtClean="0">
                <a:solidFill>
                  <a:schemeClr val="bg2">
                    <a:lumMod val="50000"/>
                  </a:schemeClr>
                </a:solidFill>
              </a:rPr>
              <a:t>3200</a:t>
            </a:r>
            <a:endParaRPr lang="en-US" dirty="0">
              <a:solidFill>
                <a:schemeClr val="bg2">
                  <a:lumMod val="50000"/>
                </a:schemeClr>
              </a:solidFill>
            </a:endParaRPr>
          </a:p>
        </p:txBody>
      </p:sp>
      <p:sp>
        <p:nvSpPr>
          <p:cNvPr id="16" name="TextBox 15"/>
          <p:cNvSpPr txBox="1"/>
          <p:nvPr/>
        </p:nvSpPr>
        <p:spPr>
          <a:xfrm>
            <a:off x="3769518" y="2133643"/>
            <a:ext cx="1042988" cy="369332"/>
          </a:xfrm>
          <a:prstGeom prst="rect">
            <a:avLst/>
          </a:prstGeom>
          <a:noFill/>
        </p:spPr>
        <p:txBody>
          <a:bodyPr wrap="square" rtlCol="0">
            <a:spAutoFit/>
          </a:bodyPr>
          <a:lstStyle/>
          <a:p>
            <a:r>
              <a:rPr lang="en-US" dirty="0" smtClean="0">
                <a:solidFill>
                  <a:schemeClr val="bg2">
                    <a:lumMod val="50000"/>
                  </a:schemeClr>
                </a:solidFill>
              </a:rPr>
              <a:t>10,000</a:t>
            </a:r>
            <a:endParaRPr lang="en-US" dirty="0">
              <a:solidFill>
                <a:schemeClr val="bg2">
                  <a:lumMod val="50000"/>
                </a:schemeClr>
              </a:solidFill>
            </a:endParaRPr>
          </a:p>
        </p:txBody>
      </p:sp>
      <p:sp>
        <p:nvSpPr>
          <p:cNvPr id="18" name="TextBox 17"/>
          <p:cNvSpPr txBox="1"/>
          <p:nvPr/>
        </p:nvSpPr>
        <p:spPr>
          <a:xfrm>
            <a:off x="3810000" y="6323569"/>
            <a:ext cx="914400" cy="369332"/>
          </a:xfrm>
          <a:prstGeom prst="rect">
            <a:avLst/>
          </a:prstGeom>
          <a:noFill/>
        </p:spPr>
        <p:txBody>
          <a:bodyPr wrap="square" rtlCol="0">
            <a:spAutoFit/>
          </a:bodyPr>
          <a:lstStyle/>
          <a:p>
            <a:r>
              <a:rPr lang="en-US" dirty="0" smtClean="0">
                <a:solidFill>
                  <a:schemeClr val="bg2">
                    <a:lumMod val="50000"/>
                  </a:schemeClr>
                </a:solidFill>
              </a:rPr>
              <a:t>87,000</a:t>
            </a:r>
            <a:endParaRPr lang="en-US" dirty="0">
              <a:solidFill>
                <a:schemeClr val="bg2">
                  <a:lumMod val="50000"/>
                </a:schemeClr>
              </a:solidFill>
            </a:endParaRPr>
          </a:p>
        </p:txBody>
      </p:sp>
    </p:spTree>
    <p:extLst>
      <p:ext uri="{BB962C8B-B14F-4D97-AF65-F5344CB8AC3E}">
        <p14:creationId xmlns:p14="http://schemas.microsoft.com/office/powerpoint/2010/main" val="39062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7" grpId="0"/>
      <p:bldP spid="14" grpId="0"/>
      <p:bldP spid="15"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431" t="36020" r="8794" b="6866"/>
          <a:stretch/>
        </p:blipFill>
        <p:spPr>
          <a:xfrm>
            <a:off x="0" y="0"/>
            <a:ext cx="7523316" cy="6884158"/>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00" t="2541" r="58499" b="78752"/>
          <a:stretch/>
        </p:blipFill>
        <p:spPr bwMode="auto">
          <a:xfrm>
            <a:off x="6297929" y="4871416"/>
            <a:ext cx="2846072" cy="2012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008" t="5327" r="9843" b="65618"/>
          <a:stretch/>
        </p:blipFill>
        <p:spPr bwMode="auto">
          <a:xfrm>
            <a:off x="6297928" y="2159757"/>
            <a:ext cx="2831287" cy="271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63158" r="61194"/>
          <a:stretch/>
        </p:blipFill>
        <p:spPr bwMode="auto">
          <a:xfrm>
            <a:off x="7848600" y="685800"/>
            <a:ext cx="1014484" cy="106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6824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231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en-US" dirty="0" err="1" smtClean="0"/>
              <a:t>Georeference</a:t>
            </a:r>
            <a:r>
              <a:rPr lang="en-US" dirty="0" smtClean="0"/>
              <a:t> – Map View</a:t>
            </a:r>
            <a:endParaRPr lang="en-US" dirty="0"/>
          </a:p>
        </p:txBody>
      </p:sp>
      <p:sp>
        <p:nvSpPr>
          <p:cNvPr id="6" name="TextBox 5"/>
          <p:cNvSpPr txBox="1"/>
          <p:nvPr/>
        </p:nvSpPr>
        <p:spPr>
          <a:xfrm>
            <a:off x="3429000" y="1380783"/>
            <a:ext cx="1295400"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Utah</a:t>
            </a:r>
          </a:p>
        </p:txBody>
      </p:sp>
      <p:sp>
        <p:nvSpPr>
          <p:cNvPr id="10" name="TextBox 9"/>
          <p:cNvSpPr txBox="1"/>
          <p:nvPr/>
        </p:nvSpPr>
        <p:spPr>
          <a:xfrm>
            <a:off x="6858000" y="3400464"/>
            <a:ext cx="1295400"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Arizona</a:t>
            </a:r>
            <a:endParaRPr lang="en-US" sz="2400" dirty="0">
              <a:effectLst>
                <a:outerShdw blurRad="38100" dist="38100" dir="2700000" algn="tl">
                  <a:srgbClr val="000000">
                    <a:alpha val="43137"/>
                  </a:srgbClr>
                </a:outerShdw>
              </a:effectLst>
            </a:endParaRPr>
          </a:p>
        </p:txBody>
      </p:sp>
      <p:sp>
        <p:nvSpPr>
          <p:cNvPr id="11" name="TextBox 10"/>
          <p:cNvSpPr txBox="1"/>
          <p:nvPr/>
        </p:nvSpPr>
        <p:spPr>
          <a:xfrm>
            <a:off x="6324600" y="6365544"/>
            <a:ext cx="3048000" cy="369332"/>
          </a:xfrm>
          <a:prstGeom prst="rect">
            <a:avLst/>
          </a:prstGeom>
          <a:noFill/>
        </p:spPr>
        <p:txBody>
          <a:bodyPr wrap="square" rtlCol="0">
            <a:spAutoFit/>
          </a:bodyPr>
          <a:lstStyle/>
          <a:p>
            <a:r>
              <a:rPr lang="en-US" dirty="0" smtClean="0"/>
              <a:t>Google Earth, Feb. 2014</a:t>
            </a:r>
            <a:endParaRPr lang="en-US" dirty="0"/>
          </a:p>
        </p:txBody>
      </p:sp>
    </p:spTree>
    <p:extLst>
      <p:ext uri="{BB962C8B-B14F-4D97-AF65-F5344CB8AC3E}">
        <p14:creationId xmlns:p14="http://schemas.microsoft.com/office/powerpoint/2010/main" val="3386966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2590"/>
            <a:ext cx="9141990" cy="5234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76200" y="274638"/>
            <a:ext cx="8915400" cy="1143000"/>
          </a:xfrm>
        </p:spPr>
        <p:txBody>
          <a:bodyPr anchor="t">
            <a:normAutofit/>
          </a:bodyPr>
          <a:lstStyle/>
          <a:p>
            <a:r>
              <a:rPr lang="en-US" dirty="0" smtClean="0"/>
              <a:t>Bison Migration – Landscape View</a:t>
            </a:r>
            <a:endParaRPr lang="en-US" dirty="0"/>
          </a:p>
        </p:txBody>
      </p:sp>
      <p:sp>
        <p:nvSpPr>
          <p:cNvPr id="4" name="TextBox 3"/>
          <p:cNvSpPr txBox="1"/>
          <p:nvPr/>
        </p:nvSpPr>
        <p:spPr>
          <a:xfrm>
            <a:off x="5257800" y="6338248"/>
            <a:ext cx="3733800" cy="430887"/>
          </a:xfrm>
          <a:prstGeom prst="rect">
            <a:avLst/>
          </a:prstGeom>
          <a:noFill/>
        </p:spPr>
        <p:txBody>
          <a:bodyPr wrap="square" rtlCol="0">
            <a:spAutoFit/>
          </a:bodyPr>
          <a:lstStyle/>
          <a:p>
            <a:pPr algn="r"/>
            <a:r>
              <a:rPr lang="en-US" sz="1050" dirty="0" smtClean="0"/>
              <a:t>Google Earth, Feb. 2014</a:t>
            </a:r>
          </a:p>
          <a:p>
            <a:pPr algn="r"/>
            <a:r>
              <a:rPr lang="en-US" sz="1050" dirty="0" smtClean="0"/>
              <a:t>Digitized tracks from Larson et al., 2009</a:t>
            </a:r>
            <a:endParaRPr lang="en-US" sz="1050" dirty="0"/>
          </a:p>
        </p:txBody>
      </p:sp>
      <p:sp>
        <p:nvSpPr>
          <p:cNvPr id="5" name="TextBox 4"/>
          <p:cNvSpPr txBox="1"/>
          <p:nvPr/>
        </p:nvSpPr>
        <p:spPr>
          <a:xfrm>
            <a:off x="5867400" y="2590800"/>
            <a:ext cx="2743200" cy="646331"/>
          </a:xfrm>
          <a:prstGeom prst="rect">
            <a:avLst/>
          </a:prstGeom>
          <a:noFill/>
        </p:spPr>
        <p:txBody>
          <a:bodyPr wrap="square" rtlCol="0">
            <a:spAutoFit/>
          </a:bodyPr>
          <a:lstStyle/>
          <a:p>
            <a:r>
              <a:rPr lang="en-US" dirty="0" smtClean="0">
                <a:solidFill>
                  <a:srgbClr val="FF0000"/>
                </a:solidFill>
              </a:rPr>
              <a:t>Yellow Line: HRVWA to Powell Plateau</a:t>
            </a:r>
            <a:endParaRPr lang="en-US" dirty="0">
              <a:solidFill>
                <a:srgbClr val="FF0000"/>
              </a:solidFill>
            </a:endParaRPr>
          </a:p>
        </p:txBody>
      </p:sp>
      <p:sp>
        <p:nvSpPr>
          <p:cNvPr id="6" name="TextBox 5"/>
          <p:cNvSpPr txBox="1"/>
          <p:nvPr/>
        </p:nvSpPr>
        <p:spPr>
          <a:xfrm>
            <a:off x="457200" y="4876800"/>
            <a:ext cx="3276600" cy="923330"/>
          </a:xfrm>
          <a:prstGeom prst="rect">
            <a:avLst/>
          </a:prstGeom>
          <a:noFill/>
        </p:spPr>
        <p:txBody>
          <a:bodyPr wrap="square" rtlCol="0">
            <a:spAutoFit/>
          </a:bodyPr>
          <a:lstStyle/>
          <a:p>
            <a:r>
              <a:rPr lang="en-US" dirty="0" smtClean="0">
                <a:solidFill>
                  <a:srgbClr val="002060"/>
                </a:solidFill>
              </a:rPr>
              <a:t>Blue Line: Actual Radio-Collar Track of Bison Migration over 5 months</a:t>
            </a:r>
            <a:endParaRPr lang="en-US" dirty="0">
              <a:solidFill>
                <a:srgbClr val="002060"/>
              </a:solidFill>
            </a:endParaRPr>
          </a:p>
        </p:txBody>
      </p:sp>
      <p:sp>
        <p:nvSpPr>
          <p:cNvPr id="7" name="TextBox 6"/>
          <p:cNvSpPr txBox="1"/>
          <p:nvPr/>
        </p:nvSpPr>
        <p:spPr>
          <a:xfrm>
            <a:off x="76200" y="6365544"/>
            <a:ext cx="6019800" cy="369332"/>
          </a:xfrm>
          <a:prstGeom prst="rect">
            <a:avLst/>
          </a:prstGeom>
          <a:noFill/>
        </p:spPr>
        <p:txBody>
          <a:bodyPr wrap="square" rtlCol="0">
            <a:spAutoFit/>
          </a:bodyPr>
          <a:lstStyle/>
          <a:p>
            <a:r>
              <a:rPr lang="en-US" dirty="0" smtClean="0"/>
              <a:t>Red Line: Addition tracked bison for confirmation.</a:t>
            </a:r>
            <a:endParaRPr lang="en-US" dirty="0"/>
          </a:p>
        </p:txBody>
      </p:sp>
      <p:sp>
        <p:nvSpPr>
          <p:cNvPr id="8" name="Oval 7"/>
          <p:cNvSpPr/>
          <p:nvPr/>
        </p:nvSpPr>
        <p:spPr>
          <a:xfrm>
            <a:off x="7620000" y="3237131"/>
            <a:ext cx="381000" cy="191869"/>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858000" y="3639693"/>
            <a:ext cx="2283990" cy="369332"/>
          </a:xfrm>
          <a:prstGeom prst="rect">
            <a:avLst/>
          </a:prstGeom>
          <a:noFill/>
        </p:spPr>
        <p:txBody>
          <a:bodyPr wrap="square" rtlCol="0">
            <a:spAutoFit/>
          </a:bodyPr>
          <a:lstStyle/>
          <a:p>
            <a:r>
              <a:rPr lang="en-US" dirty="0" smtClean="0"/>
              <a:t>Gives 56 km radius</a:t>
            </a:r>
            <a:endParaRPr lang="en-US" dirty="0"/>
          </a:p>
        </p:txBody>
      </p:sp>
      <p:sp>
        <p:nvSpPr>
          <p:cNvPr id="10" name="TextBox 9"/>
          <p:cNvSpPr txBox="1"/>
          <p:nvPr/>
        </p:nvSpPr>
        <p:spPr>
          <a:xfrm>
            <a:off x="8077200" y="5257800"/>
            <a:ext cx="685800" cy="646331"/>
          </a:xfrm>
          <a:prstGeom prst="rect">
            <a:avLst/>
          </a:prstGeom>
          <a:noFill/>
        </p:spPr>
        <p:txBody>
          <a:bodyPr wrap="square" rtlCol="0">
            <a:spAutoFit/>
          </a:bodyPr>
          <a:lstStyle/>
          <a:p>
            <a:pPr algn="r"/>
            <a:r>
              <a:rPr lang="en-US" dirty="0" smtClean="0"/>
              <a:t>178 km</a:t>
            </a:r>
            <a:endParaRPr lang="en-US" dirty="0"/>
          </a:p>
        </p:txBody>
      </p:sp>
      <p:sp>
        <p:nvSpPr>
          <p:cNvPr id="11" name="TextBox 10"/>
          <p:cNvSpPr txBox="1"/>
          <p:nvPr/>
        </p:nvSpPr>
        <p:spPr>
          <a:xfrm>
            <a:off x="914400" y="5818496"/>
            <a:ext cx="990600" cy="369332"/>
          </a:xfrm>
          <a:prstGeom prst="rect">
            <a:avLst/>
          </a:prstGeom>
          <a:noFill/>
        </p:spPr>
        <p:txBody>
          <a:bodyPr wrap="square" rtlCol="0">
            <a:spAutoFit/>
          </a:bodyPr>
          <a:lstStyle/>
          <a:p>
            <a:r>
              <a:rPr lang="en-US" dirty="0" smtClean="0"/>
              <a:t>1640 m</a:t>
            </a:r>
            <a:endParaRPr lang="en-US" dirty="0"/>
          </a:p>
        </p:txBody>
      </p:sp>
      <p:sp>
        <p:nvSpPr>
          <p:cNvPr id="12" name="TextBox 11"/>
          <p:cNvSpPr txBox="1"/>
          <p:nvPr/>
        </p:nvSpPr>
        <p:spPr>
          <a:xfrm>
            <a:off x="3837296" y="4896428"/>
            <a:ext cx="990600" cy="369332"/>
          </a:xfrm>
          <a:prstGeom prst="rect">
            <a:avLst/>
          </a:prstGeom>
          <a:noFill/>
        </p:spPr>
        <p:txBody>
          <a:bodyPr wrap="square" rtlCol="0">
            <a:spAutoFit/>
          </a:bodyPr>
          <a:lstStyle/>
          <a:p>
            <a:r>
              <a:rPr lang="en-US" dirty="0" smtClean="0"/>
              <a:t>2780 m</a:t>
            </a:r>
            <a:endParaRPr lang="en-US" dirty="0"/>
          </a:p>
        </p:txBody>
      </p:sp>
      <p:pic>
        <p:nvPicPr>
          <p:cNvPr id="13" name="Picture 2" descr="C:\Users\Jeff\AppData\Local\Microsoft\Windows\Temporary Internet Files\Content.IE5\LMZNH89J\MC90035984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1087" y="1676400"/>
            <a:ext cx="733425" cy="52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56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37" presetClass="path" presetSubtype="0" accel="50000" decel="50000" fill="hold" nodeType="withEffect">
                                  <p:stCondLst>
                                    <p:cond delay="0"/>
                                  </p:stCondLst>
                                  <p:childTnLst>
                                    <p:animMotion origin="layout" path="M 0 3.83904E-6 L -0.12743 -0.02822 C -0.15417 -0.03446 -0.1941 -0.03793 -0.23559 -0.03793 C -0.28316 -0.03793 -0.32101 -0.03446 -0.34774 -0.02822 L -0.475 3.83904E-6 " pathEditMode="relative" rAng="0" ptsTypes="FffFF">
                                      <p:cBhvr>
                                        <p:cTn id="8" dur="2000" fill="hold"/>
                                        <p:tgtEl>
                                          <p:spTgt spid="13"/>
                                        </p:tgtEl>
                                        <p:attrNameLst>
                                          <p:attrName>ppt_x</p:attrName>
                                          <p:attrName>ppt_y</p:attrName>
                                        </p:attrNameLst>
                                      </p:cBhvr>
                                      <p:rCtr x="-23750" y="-1896"/>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5.55556E-7 -3.33333E-6 L -0.0592 0.00278 L -0.06042 0.01065 L -0.04045 0.02222 L -0.00885 0.02338 L -0.00799 0.01829 L -0.05885 0.02222 L -0.07639 0.00671 L -0.06632 0.00232 L -0.03507 0.03727 L -0.09549 0.05556 L -0.05625 0.02732 L -0.0868 0.01065 L -0.0901 0.0338 L -0.13264 0.04954 L -0.18924 0.05509 L -0.27639 0.03773 L -0.33507 0.01713 L -0.37552 0.00718 L -0.35347 -0.01389 L -0.30174 -0.01875 L -0.35555 -0.01343 L -0.3743 -0.00949 L -0.35764 -0.00833 L -0.3842 0.00232 L -0.38003 0.00278 L -0.22795 -0.00787 L -0.2717 0.01273 L -0.34253 0.03056 L -0.36719 0.03009 L -0.35469 0.04607 L -0.375 0.03843 L -0.36753 0.04954 L -0.39792 0.05509 L -0.39514 0.0662 L -0.3526 0.05232 L -0.35555 0.05232 " pathEditMode="relative" ptsTypes="AAAAAAAAAAAAAAAAAAAAAAAAAAAAAAAAAAAAA">
                                      <p:cBhvr>
                                        <p:cTn id="16"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VP">
  <a:themeElements>
    <a:clrScheme name="Custom 7">
      <a:dk1>
        <a:srgbClr val="BFBFBF"/>
      </a:dk1>
      <a:lt1>
        <a:sysClr val="window" lastClr="FFFFFF"/>
      </a:lt1>
      <a:dk2>
        <a:srgbClr val="464653"/>
      </a:dk2>
      <a:lt2>
        <a:srgbClr val="DDE9EC"/>
      </a:lt2>
      <a:accent1>
        <a:srgbClr val="FFFFFF"/>
      </a:accent1>
      <a:accent2>
        <a:srgbClr val="FFFFFF"/>
      </a:accent2>
      <a:accent3>
        <a:srgbClr val="504060"/>
      </a:accent3>
      <a:accent4>
        <a:srgbClr val="FADA7A"/>
      </a:accent4>
      <a:accent5>
        <a:srgbClr val="B88472"/>
      </a:accent5>
      <a:accent6>
        <a:srgbClr val="8E736A"/>
      </a:accent6>
      <a:hlink>
        <a:srgbClr val="B292CA"/>
      </a:hlink>
      <a:folHlink>
        <a:srgbClr val="6B56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JVP</Template>
  <TotalTime>11399</TotalTime>
  <Words>1608</Words>
  <Application>Microsoft Office PowerPoint</Application>
  <PresentationFormat>On-screen Show (4:3)</PresentationFormat>
  <Paragraphs>199</Paragraphs>
  <Slides>22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Cambria</vt:lpstr>
      <vt:lpstr>CentSchbkCyrill BT</vt:lpstr>
      <vt:lpstr>Times New Roman</vt:lpstr>
      <vt:lpstr>JVP</vt:lpstr>
      <vt:lpstr>Geospatial re-evaluation of Bison remains from the greater Grand Canyon area and Colorado Plateau: native or non-native?</vt:lpstr>
      <vt:lpstr>House Rock Valley Wildlife Area Bison History</vt:lpstr>
      <vt:lpstr>PowerPoint Presentation</vt:lpstr>
      <vt:lpstr>Issues</vt:lpstr>
      <vt:lpstr>Previous Studies</vt:lpstr>
      <vt:lpstr>PowerPoint Presentation</vt:lpstr>
      <vt:lpstr>PowerPoint Presentation</vt:lpstr>
      <vt:lpstr>Georeference – Map View</vt:lpstr>
      <vt:lpstr>Bison Migration – Landscape View</vt:lpstr>
      <vt:lpstr>PowerPoint Presentation</vt:lpstr>
      <vt:lpstr>Calculations can then be made!</vt:lpstr>
      <vt:lpstr>Calculations can then be made!</vt:lpstr>
      <vt:lpstr>PowerPoint Presentation</vt:lpstr>
      <vt:lpstr>PowerPoint Presentation</vt:lpstr>
      <vt:lpstr>PowerPoint Presentation</vt:lpstr>
      <vt:lpstr>PowerPoint Presentation</vt:lpstr>
      <vt:lpstr>PowerPoint Presentation</vt:lpstr>
      <vt:lpstr>Percent of Migration Area per Boundary</vt:lpstr>
      <vt:lpstr>Conclusions</vt:lpstr>
      <vt:lpstr>PowerPoint Presentation</vt:lpstr>
      <vt:lpstr>References and Acknowledgements</vt:lpstr>
      <vt:lpstr>Experiment.com Supporters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Bison are not native to the Grand Canyon; true or not-true?</dc:title>
  <dc:creator>Jeff Martin</dc:creator>
  <cp:lastModifiedBy>Jeff Martin</cp:lastModifiedBy>
  <cp:revision>87</cp:revision>
  <dcterms:created xsi:type="dcterms:W3CDTF">2013-11-17T23:51:42Z</dcterms:created>
  <dcterms:modified xsi:type="dcterms:W3CDTF">2015-11-29T03:41:47Z</dcterms:modified>
</cp:coreProperties>
</file>